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64" r:id="rId4"/>
    <p:sldId id="258" r:id="rId5"/>
    <p:sldId id="265" r:id="rId6"/>
    <p:sldId id="259" r:id="rId7"/>
    <p:sldId id="266" r:id="rId8"/>
    <p:sldId id="260" r:id="rId9"/>
    <p:sldId id="262" r:id="rId10"/>
    <p:sldId id="267" r:id="rId11"/>
    <p:sldId id="261" r:id="rId12"/>
    <p:sldId id="268" r:id="rId13"/>
    <p:sldId id="271" r:id="rId14"/>
    <p:sldId id="269" r:id="rId15"/>
    <p:sldId id="270" r:id="rId16"/>
    <p:sldId id="263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017" autoAdjust="0"/>
    <p:restoredTop sz="94660"/>
  </p:normalViewPr>
  <p:slideViewPr>
    <p:cSldViewPr snapToGrid="0">
      <p:cViewPr varScale="1">
        <p:scale>
          <a:sx n="88" d="100"/>
          <a:sy n="88" d="100"/>
        </p:scale>
        <p:origin x="63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F68E2-58F2-4D09-BE8B-E3BD06533059}" type="datetimeFigureOut">
              <a:rPr lang="en-US" dirty="0"/>
              <a:t>8/19/2021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6473-DF6D-4702-B328-E0DD40540A4E}" type="datetimeFigureOut">
              <a:rPr lang="en-US" dirty="0"/>
              <a:t>8/19/2021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F7E3A-B166-407D-9866-32884E7D5B37}" type="datetimeFigureOut">
              <a:rPr lang="en-US" dirty="0"/>
              <a:t>8/19/2021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FC5F6-F338-4AE4-BB23-26385BCFC423}" type="datetimeFigureOut">
              <a:rPr lang="en-US" dirty="0"/>
              <a:t>8/19/2021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 dirty="0"/>
              <a:t>8/19/2021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4D41-86C1-4908-B66A-0B50CEB3BF29}" type="datetimeFigureOut">
              <a:rPr lang="en-US" dirty="0"/>
              <a:t>8/19/2021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6E2C-56C1-4E0D-A793-0088A7FDD37E}" type="datetimeFigureOut">
              <a:rPr lang="en-US" dirty="0"/>
              <a:t>8/19/2021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dirty="0"/>
              <a:t>8/19/2021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 dirty="0"/>
              <a:t>8/19/2021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2ABBEA6-7C60-4B02-AE87-00D78D8422AF}" type="datetimeFigureOut">
              <a:rPr lang="en-US" dirty="0"/>
              <a:t>8/19/2021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D897-D46E-4AD2-BD9B-49DD3E640873}" type="datetimeFigureOut">
              <a:rPr lang="en-US" dirty="0"/>
              <a:t>8/19/2021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8624D31-43A5-475A-80CF-332C9F6DCF35}" type="datetimeFigureOut">
              <a:rPr lang="en-US" dirty="0"/>
              <a:t>8/19/2021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1280160" y="309697"/>
            <a:ext cx="9640389" cy="1475561"/>
            <a:chOff x="374148" y="361948"/>
            <a:chExt cx="8092117" cy="945829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51865" y="393377"/>
              <a:ext cx="914400" cy="914400"/>
            </a:xfrm>
            <a:prstGeom prst="rect">
              <a:avLst/>
            </a:prstGeom>
          </p:spPr>
        </p:pic>
        <p:pic>
          <p:nvPicPr>
            <p:cNvPr id="10" name="Picture 7" descr="http://vnu.edu.vn/home/images/logo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148" y="361948"/>
              <a:ext cx="2535379" cy="914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/>
            <p:cNvSpPr txBox="1"/>
            <p:nvPr/>
          </p:nvSpPr>
          <p:spPr>
            <a:xfrm>
              <a:off x="2909527" y="660477"/>
              <a:ext cx="4642338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700" b="1" dirty="0" smtClean="0"/>
                <a:t>VIETNAM NATIONAL UNIVERSITY</a:t>
              </a:r>
            </a:p>
            <a:p>
              <a:pPr algn="ctr"/>
              <a:r>
                <a:rPr lang="en-US" sz="1700" b="1" dirty="0" smtClean="0"/>
                <a:t>UNIVERSITY OF ENGINEERING AND TECHNOLOGY</a:t>
              </a:r>
              <a:endParaRPr lang="en-US" sz="1700" b="1" dirty="0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9104421" y="4484913"/>
            <a:ext cx="227293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err="1" smtClean="0"/>
              <a:t>Nguyễn</a:t>
            </a:r>
            <a:r>
              <a:rPr lang="en-US" sz="1600" i="1" dirty="0" smtClean="0"/>
              <a:t> </a:t>
            </a:r>
            <a:r>
              <a:rPr lang="en-US" sz="1600" i="1" dirty="0" err="1" smtClean="0"/>
              <a:t>Đình</a:t>
            </a:r>
            <a:r>
              <a:rPr lang="en-US" sz="1600" i="1" dirty="0" smtClean="0"/>
              <a:t> </a:t>
            </a:r>
            <a:r>
              <a:rPr lang="en-US" sz="1600" i="1" dirty="0" err="1" smtClean="0"/>
              <a:t>Dương</a:t>
            </a:r>
            <a:endParaRPr lang="en-US" sz="1600" i="1" dirty="0" smtClean="0"/>
          </a:p>
          <a:p>
            <a:r>
              <a:rPr lang="en-US" sz="1600" i="1" dirty="0" err="1" smtClean="0"/>
              <a:t>Vũ</a:t>
            </a:r>
            <a:r>
              <a:rPr lang="en-US" sz="1600" i="1" dirty="0" smtClean="0"/>
              <a:t> </a:t>
            </a:r>
            <a:r>
              <a:rPr lang="en-US" sz="1600" i="1" dirty="0" err="1" smtClean="0"/>
              <a:t>Duy</a:t>
            </a:r>
            <a:r>
              <a:rPr lang="en-US" sz="1600" i="1" dirty="0" smtClean="0"/>
              <a:t> </a:t>
            </a:r>
            <a:r>
              <a:rPr lang="en-US" sz="1600" i="1" dirty="0" err="1" smtClean="0"/>
              <a:t>Hưng</a:t>
            </a:r>
            <a:r>
              <a:rPr lang="en-US" sz="1600" i="1" dirty="0" smtClean="0"/>
              <a:t> </a:t>
            </a:r>
          </a:p>
          <a:p>
            <a:r>
              <a:rPr lang="en-US" sz="1600" i="1" dirty="0" err="1" smtClean="0"/>
              <a:t>Khuất</a:t>
            </a:r>
            <a:r>
              <a:rPr lang="en-US" sz="1600" i="1" dirty="0" smtClean="0"/>
              <a:t> </a:t>
            </a:r>
            <a:r>
              <a:rPr lang="en-US" sz="1600" i="1" dirty="0" err="1" smtClean="0"/>
              <a:t>Thành</a:t>
            </a:r>
            <a:r>
              <a:rPr lang="en-US" sz="1600" i="1" dirty="0" smtClean="0"/>
              <a:t> Đông</a:t>
            </a:r>
          </a:p>
          <a:p>
            <a:r>
              <a:rPr lang="en-US" sz="1600" i="1" dirty="0" err="1" smtClean="0"/>
              <a:t>Trần</a:t>
            </a:r>
            <a:r>
              <a:rPr lang="en-US" sz="1600" i="1" dirty="0" smtClean="0"/>
              <a:t> </a:t>
            </a:r>
            <a:r>
              <a:rPr lang="en-US" sz="1600" i="1" dirty="0" err="1" smtClean="0"/>
              <a:t>Đức</a:t>
            </a:r>
            <a:r>
              <a:rPr lang="en-US" sz="1600" i="1" dirty="0" smtClean="0"/>
              <a:t> </a:t>
            </a:r>
            <a:r>
              <a:rPr lang="en-US" sz="1600" i="1" dirty="0" err="1" smtClean="0"/>
              <a:t>Anh</a:t>
            </a:r>
            <a:endParaRPr lang="en-US" sz="1600" i="1" dirty="0" smtClean="0"/>
          </a:p>
          <a:p>
            <a:r>
              <a:rPr lang="en-US" sz="1600" i="1" dirty="0" err="1" smtClean="0"/>
              <a:t>Phạm</a:t>
            </a:r>
            <a:r>
              <a:rPr lang="en-US" sz="1600" i="1" dirty="0" smtClean="0"/>
              <a:t> </a:t>
            </a:r>
            <a:r>
              <a:rPr lang="en-US" sz="1600" i="1" dirty="0" err="1" smtClean="0"/>
              <a:t>Đức</a:t>
            </a:r>
            <a:r>
              <a:rPr lang="en-US" sz="1600" i="1" dirty="0" smtClean="0"/>
              <a:t> </a:t>
            </a:r>
            <a:r>
              <a:rPr lang="en-US" sz="1600" i="1" dirty="0" err="1" smtClean="0"/>
              <a:t>Anh</a:t>
            </a:r>
            <a:endParaRPr lang="en-US" sz="1600" i="1" dirty="0"/>
          </a:p>
        </p:txBody>
      </p:sp>
      <p:sp>
        <p:nvSpPr>
          <p:cNvPr id="13" name="TextBox 12"/>
          <p:cNvSpPr txBox="1"/>
          <p:nvPr/>
        </p:nvSpPr>
        <p:spPr>
          <a:xfrm>
            <a:off x="2455817" y="2201458"/>
            <a:ext cx="710541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err="1" smtClean="0"/>
              <a:t>Báo</a:t>
            </a:r>
            <a:r>
              <a:rPr lang="en-US" sz="2800" dirty="0" smtClean="0"/>
              <a:t> </a:t>
            </a:r>
            <a:r>
              <a:rPr lang="en-US" sz="2800" dirty="0" err="1" smtClean="0"/>
              <a:t>cáo</a:t>
            </a:r>
            <a:r>
              <a:rPr lang="en-US" sz="2800" dirty="0" smtClean="0"/>
              <a:t> </a:t>
            </a:r>
            <a:r>
              <a:rPr lang="en-US" sz="2800" dirty="0" err="1" smtClean="0"/>
              <a:t>cuối</a:t>
            </a:r>
            <a:r>
              <a:rPr lang="en-US" sz="2800" dirty="0" smtClean="0"/>
              <a:t> </a:t>
            </a:r>
            <a:r>
              <a:rPr lang="en-US" sz="2800" dirty="0" err="1" smtClean="0"/>
              <a:t>kỳ</a:t>
            </a:r>
            <a:endParaRPr lang="en-US" sz="2800" dirty="0" smtClean="0"/>
          </a:p>
          <a:p>
            <a:pPr algn="ctr"/>
            <a:r>
              <a:rPr lang="en-US" sz="2800" dirty="0" err="1" smtClean="0"/>
              <a:t>Thực</a:t>
            </a:r>
            <a:r>
              <a:rPr lang="en-US" sz="2800" dirty="0" smtClean="0"/>
              <a:t> </a:t>
            </a:r>
            <a:r>
              <a:rPr lang="en-US" sz="2800" dirty="0" err="1" smtClean="0"/>
              <a:t>hành</a:t>
            </a:r>
            <a:r>
              <a:rPr lang="en-US" sz="2800" dirty="0" smtClean="0"/>
              <a:t> </a:t>
            </a:r>
            <a:r>
              <a:rPr lang="en-US" sz="2800" dirty="0" err="1" smtClean="0"/>
              <a:t>thiết</a:t>
            </a:r>
            <a:r>
              <a:rPr lang="en-US" sz="2800" dirty="0" smtClean="0"/>
              <a:t> </a:t>
            </a:r>
            <a:r>
              <a:rPr lang="en-US" sz="2800" dirty="0" err="1" smtClean="0"/>
              <a:t>kế</a:t>
            </a:r>
            <a:r>
              <a:rPr lang="en-US" sz="2800" dirty="0" smtClean="0"/>
              <a:t> </a:t>
            </a:r>
            <a:r>
              <a:rPr lang="en-US" sz="2800" dirty="0" err="1" smtClean="0"/>
              <a:t>và</a:t>
            </a:r>
            <a:r>
              <a:rPr lang="en-US" sz="2800" dirty="0" smtClean="0"/>
              <a:t> </a:t>
            </a:r>
            <a:r>
              <a:rPr lang="en-US" sz="2800" dirty="0" err="1" smtClean="0"/>
              <a:t>xây</a:t>
            </a:r>
            <a:r>
              <a:rPr lang="en-US" sz="2800" dirty="0" smtClean="0"/>
              <a:t> </a:t>
            </a:r>
            <a:r>
              <a:rPr lang="en-US" sz="2800" dirty="0" err="1" smtClean="0"/>
              <a:t>dựng</a:t>
            </a:r>
            <a:r>
              <a:rPr lang="en-US" sz="2800" dirty="0" smtClean="0"/>
              <a:t> Robot 2</a:t>
            </a:r>
          </a:p>
          <a:p>
            <a:pPr algn="ctr"/>
            <a:r>
              <a:rPr lang="en-US" sz="2800" dirty="0" err="1" smtClean="0"/>
              <a:t>Xe</a:t>
            </a:r>
            <a:r>
              <a:rPr lang="en-US" sz="2800" dirty="0" smtClean="0"/>
              <a:t> </a:t>
            </a:r>
            <a:r>
              <a:rPr lang="en-US" sz="2800" dirty="0" err="1" smtClean="0"/>
              <a:t>cân</a:t>
            </a:r>
            <a:r>
              <a:rPr lang="en-US" sz="2800" dirty="0" smtClean="0"/>
              <a:t> </a:t>
            </a:r>
            <a:r>
              <a:rPr lang="en-US" sz="2800" dirty="0" err="1" smtClean="0"/>
              <a:t>bằng</a:t>
            </a:r>
            <a:r>
              <a:rPr lang="en-US" sz="2800" dirty="0" smtClean="0"/>
              <a:t> con </a:t>
            </a:r>
            <a:r>
              <a:rPr lang="en-US" sz="2800" dirty="0" err="1" smtClean="0"/>
              <a:t>lắc</a:t>
            </a:r>
            <a:r>
              <a:rPr lang="en-US" sz="2800" dirty="0" smtClean="0"/>
              <a:t> </a:t>
            </a:r>
            <a:r>
              <a:rPr lang="en-US" sz="2800" dirty="0" err="1" smtClean="0"/>
              <a:t>ngược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262356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75657" y="661852"/>
            <a:ext cx="22468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 smtClean="0"/>
              <a:t>Nội</a:t>
            </a:r>
            <a:r>
              <a:rPr lang="en-US" sz="3200" dirty="0" smtClean="0"/>
              <a:t> dung</a:t>
            </a:r>
            <a:endParaRPr lang="en-US" sz="3200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2299062" y="1619793"/>
            <a:ext cx="0" cy="36576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2508341" y="1994262"/>
            <a:ext cx="5638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I</a:t>
            </a:r>
            <a:r>
              <a:rPr lang="en-US" sz="3200" dirty="0" smtClean="0"/>
              <a:t>. </a:t>
            </a:r>
            <a:r>
              <a:rPr lang="en-US" sz="3200" dirty="0" err="1" smtClean="0"/>
              <a:t>Giới</a:t>
            </a:r>
            <a:r>
              <a:rPr lang="en-US" sz="3200" dirty="0" smtClean="0"/>
              <a:t> </a:t>
            </a:r>
            <a:r>
              <a:rPr lang="en-US" sz="3200" dirty="0" err="1" smtClean="0"/>
              <a:t>thiệu</a:t>
            </a:r>
            <a:r>
              <a:rPr lang="en-US" sz="3200" dirty="0" smtClean="0"/>
              <a:t> </a:t>
            </a:r>
            <a:r>
              <a:rPr lang="en-US" sz="3200" dirty="0" err="1" smtClean="0"/>
              <a:t>về</a:t>
            </a:r>
            <a:r>
              <a:rPr lang="en-US" sz="3200" dirty="0" smtClean="0"/>
              <a:t> con </a:t>
            </a:r>
            <a:r>
              <a:rPr lang="en-US" sz="3200" dirty="0" err="1" smtClean="0"/>
              <a:t>lắc</a:t>
            </a:r>
            <a:r>
              <a:rPr lang="en-US" sz="3200" dirty="0" smtClean="0"/>
              <a:t> </a:t>
            </a:r>
            <a:r>
              <a:rPr lang="en-US" sz="3200" dirty="0" err="1" smtClean="0"/>
              <a:t>ngược</a:t>
            </a:r>
            <a:endParaRPr lang="en-US" sz="3200" dirty="0"/>
          </a:p>
        </p:txBody>
      </p:sp>
      <p:sp>
        <p:nvSpPr>
          <p:cNvPr id="6" name="TextBox 5"/>
          <p:cNvSpPr txBox="1"/>
          <p:nvPr/>
        </p:nvSpPr>
        <p:spPr>
          <a:xfrm>
            <a:off x="2508341" y="2738845"/>
            <a:ext cx="5638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II. </a:t>
            </a:r>
            <a:r>
              <a:rPr lang="en-US" sz="3200" dirty="0" err="1" smtClean="0"/>
              <a:t>Mô</a:t>
            </a:r>
            <a:r>
              <a:rPr lang="en-US" sz="3200" dirty="0" smtClean="0"/>
              <a:t> </a:t>
            </a:r>
            <a:r>
              <a:rPr lang="en-US" sz="3200" dirty="0" err="1" smtClean="0"/>
              <a:t>hình</a:t>
            </a:r>
            <a:r>
              <a:rPr lang="en-US" sz="3200" dirty="0" smtClean="0"/>
              <a:t> </a:t>
            </a:r>
            <a:r>
              <a:rPr lang="en-US" sz="3200" dirty="0" err="1" smtClean="0"/>
              <a:t>toán</a:t>
            </a:r>
            <a:r>
              <a:rPr lang="en-US" sz="3200" dirty="0" smtClean="0"/>
              <a:t> </a:t>
            </a:r>
            <a:r>
              <a:rPr lang="en-US" sz="3200" dirty="0" err="1" smtClean="0"/>
              <a:t>học</a:t>
            </a:r>
            <a:endParaRPr lang="en-US" sz="3200" dirty="0"/>
          </a:p>
        </p:txBody>
      </p:sp>
      <p:sp>
        <p:nvSpPr>
          <p:cNvPr id="7" name="TextBox 6"/>
          <p:cNvSpPr txBox="1"/>
          <p:nvPr/>
        </p:nvSpPr>
        <p:spPr>
          <a:xfrm>
            <a:off x="2508341" y="3530674"/>
            <a:ext cx="60696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III. </a:t>
            </a:r>
            <a:r>
              <a:rPr lang="en-US" sz="3200" dirty="0" err="1" smtClean="0"/>
              <a:t>Thiết</a:t>
            </a:r>
            <a:r>
              <a:rPr lang="en-US" sz="3200" dirty="0" smtClean="0"/>
              <a:t> </a:t>
            </a:r>
            <a:r>
              <a:rPr lang="en-US" sz="3200" dirty="0" err="1" smtClean="0"/>
              <a:t>kế</a:t>
            </a:r>
            <a:r>
              <a:rPr lang="en-US" sz="3200" dirty="0" smtClean="0"/>
              <a:t> </a:t>
            </a:r>
            <a:r>
              <a:rPr lang="en-US" sz="3200" dirty="0" err="1" smtClean="0"/>
              <a:t>và</a:t>
            </a:r>
            <a:r>
              <a:rPr lang="en-US" sz="3200" dirty="0" smtClean="0"/>
              <a:t> </a:t>
            </a:r>
            <a:r>
              <a:rPr lang="en-US" sz="3200" dirty="0" err="1" smtClean="0"/>
              <a:t>gia</a:t>
            </a:r>
            <a:r>
              <a:rPr lang="en-US" sz="3200" dirty="0" smtClean="0"/>
              <a:t> </a:t>
            </a:r>
            <a:r>
              <a:rPr lang="en-US" sz="3200" dirty="0" err="1" smtClean="0"/>
              <a:t>công</a:t>
            </a:r>
            <a:r>
              <a:rPr lang="en-US" sz="3200" dirty="0" smtClean="0"/>
              <a:t> </a:t>
            </a:r>
            <a:r>
              <a:rPr lang="en-US" sz="3200" dirty="0" err="1" smtClean="0"/>
              <a:t>phần</a:t>
            </a:r>
            <a:r>
              <a:rPr lang="en-US" sz="3200" dirty="0" smtClean="0"/>
              <a:t> </a:t>
            </a:r>
            <a:r>
              <a:rPr lang="en-US" sz="3200" dirty="0" err="1" smtClean="0"/>
              <a:t>cứng</a:t>
            </a:r>
            <a:endParaRPr lang="en-US" sz="3200" dirty="0"/>
          </a:p>
        </p:txBody>
      </p:sp>
      <p:sp>
        <p:nvSpPr>
          <p:cNvPr id="8" name="TextBox 7"/>
          <p:cNvSpPr txBox="1"/>
          <p:nvPr/>
        </p:nvSpPr>
        <p:spPr>
          <a:xfrm>
            <a:off x="2508341" y="4322503"/>
            <a:ext cx="60696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IV. </a:t>
            </a:r>
            <a:r>
              <a:rPr lang="en-US" sz="3200" b="1" dirty="0" err="1" smtClean="0"/>
              <a:t>Thuật</a:t>
            </a:r>
            <a:r>
              <a:rPr lang="en-US" sz="3200" b="1" dirty="0" smtClean="0"/>
              <a:t> </a:t>
            </a:r>
            <a:r>
              <a:rPr lang="en-US" sz="3200" b="1" dirty="0" err="1" smtClean="0"/>
              <a:t>toán</a:t>
            </a:r>
            <a:r>
              <a:rPr lang="en-US" sz="3200" b="1" dirty="0" smtClean="0"/>
              <a:t> </a:t>
            </a:r>
            <a:r>
              <a:rPr lang="en-US" sz="3200" b="1" dirty="0" err="1" smtClean="0"/>
              <a:t>Mathlab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3606500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05964" y="342686"/>
            <a:ext cx="60696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IV. </a:t>
            </a:r>
            <a:r>
              <a:rPr lang="en-US" sz="3200" b="1" dirty="0" err="1" smtClean="0"/>
              <a:t>Thuật</a:t>
            </a:r>
            <a:r>
              <a:rPr lang="en-US" sz="3200" b="1" dirty="0" smtClean="0"/>
              <a:t> </a:t>
            </a:r>
            <a:r>
              <a:rPr lang="en-US" sz="3200" b="1" dirty="0" err="1" smtClean="0"/>
              <a:t>toán</a:t>
            </a:r>
            <a:r>
              <a:rPr lang="en-US" sz="3200" b="1" dirty="0" smtClean="0"/>
              <a:t> </a:t>
            </a:r>
            <a:r>
              <a:rPr lang="en-US" sz="3200" b="1" dirty="0" err="1" smtClean="0"/>
              <a:t>Mathlab</a:t>
            </a:r>
            <a:endParaRPr lang="en-US" sz="32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905964" y="1349829"/>
            <a:ext cx="37708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1. </a:t>
            </a:r>
            <a:r>
              <a:rPr lang="en-US" dirty="0" err="1" smtClean="0"/>
              <a:t>Điều</a:t>
            </a:r>
            <a:r>
              <a:rPr lang="en-US" dirty="0" smtClean="0"/>
              <a:t> </a:t>
            </a:r>
            <a:r>
              <a:rPr lang="en-US" dirty="0" err="1" smtClean="0"/>
              <a:t>khiển</a:t>
            </a:r>
            <a:r>
              <a:rPr lang="en-US" dirty="0" smtClean="0"/>
              <a:t> PID </a:t>
            </a:r>
          </a:p>
          <a:p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KP  = 969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KI   = 444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KD  = 10</a:t>
            </a:r>
          </a:p>
          <a:p>
            <a:endParaRPr lang="en-US" dirty="0"/>
          </a:p>
        </p:txBody>
      </p:sp>
      <p:pic>
        <p:nvPicPr>
          <p:cNvPr id="9" name="Picture 8" descr="IMG_256"/>
          <p:cNvPicPr/>
          <p:nvPr/>
        </p:nvPicPr>
        <p:blipFill>
          <a:blip r:embed="rId2"/>
          <a:stretch>
            <a:fillRect/>
          </a:stretch>
        </p:blipFill>
        <p:spPr>
          <a:xfrm>
            <a:off x="869497" y="3042155"/>
            <a:ext cx="2904490" cy="67564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050" name="Picture 2" descr="https://lh5.googleusercontent.com/WuwqC5EtznoNyl4QvsQFAZrgoihsyXVtsQh1Ur0gfVl61OUpANES1EXYTTmSIcOyasyTFQq2DFMC3Z9Z3PAHBueYEvkKfh9yrziRvD33lfMWWovmsjH8OtuNcRLpvm9X9YK_lk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497" y="4139847"/>
            <a:ext cx="4830128" cy="961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6092" y="1044376"/>
            <a:ext cx="6193432" cy="4464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339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05964" y="342686"/>
            <a:ext cx="60696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IV. </a:t>
            </a:r>
            <a:r>
              <a:rPr lang="en-US" sz="3200" b="1" dirty="0" err="1" smtClean="0"/>
              <a:t>Thuật</a:t>
            </a:r>
            <a:r>
              <a:rPr lang="en-US" sz="3200" b="1" dirty="0" smtClean="0"/>
              <a:t> </a:t>
            </a:r>
            <a:r>
              <a:rPr lang="en-US" sz="3200" b="1" dirty="0" err="1" smtClean="0"/>
              <a:t>toán</a:t>
            </a:r>
            <a:r>
              <a:rPr lang="en-US" sz="3200" b="1" dirty="0" smtClean="0"/>
              <a:t> </a:t>
            </a:r>
            <a:r>
              <a:rPr lang="en-US" sz="3200" b="1" dirty="0" err="1" smtClean="0"/>
              <a:t>Mathlab</a:t>
            </a:r>
            <a:endParaRPr lang="en-US" sz="32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905964" y="1138645"/>
            <a:ext cx="37708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  <a:r>
              <a:rPr lang="en-US" dirty="0" smtClean="0"/>
              <a:t>. </a:t>
            </a:r>
            <a:r>
              <a:rPr lang="en-US" dirty="0" err="1" smtClean="0"/>
              <a:t>Matlab</a:t>
            </a:r>
            <a:r>
              <a:rPr lang="en-US" dirty="0" smtClean="0"/>
              <a:t> </a:t>
            </a:r>
            <a:r>
              <a:rPr lang="en-US" dirty="0" err="1" smtClean="0"/>
              <a:t>simulink</a:t>
            </a:r>
            <a:r>
              <a:rPr lang="en-US" dirty="0" smtClean="0"/>
              <a:t> </a:t>
            </a:r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9496" y="1541136"/>
            <a:ext cx="9028659" cy="4023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648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05964" y="342686"/>
            <a:ext cx="60696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IV. </a:t>
            </a:r>
            <a:r>
              <a:rPr lang="en-US" sz="3200" b="1" dirty="0" err="1" smtClean="0"/>
              <a:t>Thuật</a:t>
            </a:r>
            <a:r>
              <a:rPr lang="en-US" sz="3200" b="1" dirty="0" smtClean="0"/>
              <a:t> </a:t>
            </a:r>
            <a:r>
              <a:rPr lang="en-US" sz="3200" b="1" dirty="0" err="1" smtClean="0"/>
              <a:t>toán</a:t>
            </a:r>
            <a:r>
              <a:rPr lang="en-US" sz="3200" b="1" dirty="0" smtClean="0"/>
              <a:t> </a:t>
            </a:r>
            <a:r>
              <a:rPr lang="en-US" sz="3200" b="1" dirty="0" err="1" smtClean="0"/>
              <a:t>Mathlab</a:t>
            </a:r>
            <a:endParaRPr lang="en-US" sz="32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905964" y="1138645"/>
            <a:ext cx="37708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  <a:r>
              <a:rPr lang="en-US" dirty="0" smtClean="0"/>
              <a:t>. </a:t>
            </a:r>
            <a:r>
              <a:rPr lang="en-US" dirty="0" err="1" smtClean="0"/>
              <a:t>Matlab</a:t>
            </a:r>
            <a:r>
              <a:rPr lang="en-US" dirty="0" smtClean="0"/>
              <a:t> </a:t>
            </a:r>
            <a:r>
              <a:rPr lang="en-US" dirty="0" err="1" smtClean="0"/>
              <a:t>simulink</a:t>
            </a:r>
            <a:r>
              <a:rPr lang="en-US" dirty="0" smtClean="0"/>
              <a:t> </a:t>
            </a:r>
          </a:p>
          <a:p>
            <a:endParaRPr lang="en-US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6227" y="1461810"/>
            <a:ext cx="9518196" cy="4304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337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05964" y="342686"/>
            <a:ext cx="60696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IV. </a:t>
            </a:r>
            <a:r>
              <a:rPr lang="en-US" sz="3200" b="1" dirty="0" err="1" smtClean="0"/>
              <a:t>Thuật</a:t>
            </a:r>
            <a:r>
              <a:rPr lang="en-US" sz="3200" b="1" dirty="0" smtClean="0"/>
              <a:t> </a:t>
            </a:r>
            <a:r>
              <a:rPr lang="en-US" sz="3200" b="1" dirty="0" err="1" smtClean="0"/>
              <a:t>toán</a:t>
            </a:r>
            <a:r>
              <a:rPr lang="en-US" sz="3200" b="1" dirty="0" smtClean="0"/>
              <a:t> </a:t>
            </a:r>
            <a:r>
              <a:rPr lang="en-US" sz="3200" b="1" dirty="0" err="1" smtClean="0"/>
              <a:t>Mathlab</a:t>
            </a:r>
            <a:endParaRPr lang="en-US" sz="32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905964" y="1138645"/>
            <a:ext cx="37708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  <a:r>
              <a:rPr lang="en-US" dirty="0" smtClean="0"/>
              <a:t>. </a:t>
            </a:r>
            <a:r>
              <a:rPr lang="en-US" dirty="0" err="1" smtClean="0"/>
              <a:t>Matlab</a:t>
            </a:r>
            <a:r>
              <a:rPr lang="en-US" dirty="0" smtClean="0"/>
              <a:t> </a:t>
            </a:r>
            <a:r>
              <a:rPr lang="en-US" dirty="0" err="1" smtClean="0"/>
              <a:t>simulink</a:t>
            </a:r>
            <a:r>
              <a:rPr lang="en-US" dirty="0" smtClean="0"/>
              <a:t> </a:t>
            </a:r>
          </a:p>
          <a:p>
            <a:endParaRPr lang="en-US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964" y="1784976"/>
            <a:ext cx="4143065" cy="401029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099038" y="5913120"/>
            <a:ext cx="13846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/>
              <a:t>Angle velocity</a:t>
            </a:r>
            <a:endParaRPr lang="en-US" sz="1600" i="1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4800" y="1784976"/>
            <a:ext cx="4049697" cy="382306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849735" y="5913120"/>
            <a:ext cx="17598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/>
              <a:t>Angle acceleration</a:t>
            </a:r>
            <a:endParaRPr lang="en-US" sz="1600" i="1" dirty="0"/>
          </a:p>
        </p:txBody>
      </p:sp>
    </p:spTree>
    <p:extLst>
      <p:ext uri="{BB962C8B-B14F-4D97-AF65-F5344CB8AC3E}">
        <p14:creationId xmlns:p14="http://schemas.microsoft.com/office/powerpoint/2010/main" val="840793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05964" y="342686"/>
            <a:ext cx="60696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IV. </a:t>
            </a:r>
            <a:r>
              <a:rPr lang="en-US" sz="3200" b="1" dirty="0" err="1" smtClean="0"/>
              <a:t>Thuật</a:t>
            </a:r>
            <a:r>
              <a:rPr lang="en-US" sz="3200" b="1" dirty="0" smtClean="0"/>
              <a:t> </a:t>
            </a:r>
            <a:r>
              <a:rPr lang="en-US" sz="3200" b="1" dirty="0" err="1" smtClean="0"/>
              <a:t>toán</a:t>
            </a:r>
            <a:r>
              <a:rPr lang="en-US" sz="3200" b="1" dirty="0" smtClean="0"/>
              <a:t> </a:t>
            </a:r>
            <a:r>
              <a:rPr lang="en-US" sz="3200" b="1" dirty="0" err="1" smtClean="0"/>
              <a:t>Mathlab</a:t>
            </a:r>
            <a:endParaRPr lang="en-US" sz="32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905964" y="1138645"/>
            <a:ext cx="37708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3. Video demo</a:t>
            </a:r>
            <a:endParaRPr lang="en-US" dirty="0" smtClean="0"/>
          </a:p>
          <a:p>
            <a:endParaRPr lang="en-US" dirty="0" smtClean="0"/>
          </a:p>
        </p:txBody>
      </p:sp>
      <p:pic>
        <p:nvPicPr>
          <p:cNvPr id="4" name="bandicam 2021-08-18 23-41-04-636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72343" y="1592438"/>
            <a:ext cx="8395063" cy="4722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188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098766" y="2333896"/>
            <a:ext cx="80293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/>
              <a:t>Thanks for watching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2743448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75657" y="661852"/>
            <a:ext cx="22468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 smtClean="0"/>
              <a:t>Nội</a:t>
            </a:r>
            <a:r>
              <a:rPr lang="en-US" sz="3200" dirty="0" smtClean="0"/>
              <a:t> dung</a:t>
            </a:r>
            <a:endParaRPr lang="en-US" sz="3200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2299062" y="1619793"/>
            <a:ext cx="0" cy="36576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2508341" y="1994262"/>
            <a:ext cx="5638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I</a:t>
            </a:r>
            <a:r>
              <a:rPr lang="en-US" sz="3200" dirty="0" smtClean="0"/>
              <a:t>. </a:t>
            </a:r>
            <a:r>
              <a:rPr lang="en-US" sz="3200" dirty="0" err="1" smtClean="0"/>
              <a:t>Giới</a:t>
            </a:r>
            <a:r>
              <a:rPr lang="en-US" sz="3200" dirty="0" smtClean="0"/>
              <a:t> </a:t>
            </a:r>
            <a:r>
              <a:rPr lang="en-US" sz="3200" dirty="0" err="1" smtClean="0"/>
              <a:t>thiệu</a:t>
            </a:r>
            <a:r>
              <a:rPr lang="en-US" sz="3200" dirty="0" smtClean="0"/>
              <a:t> </a:t>
            </a:r>
            <a:r>
              <a:rPr lang="en-US" sz="3200" dirty="0" err="1" smtClean="0"/>
              <a:t>về</a:t>
            </a:r>
            <a:r>
              <a:rPr lang="en-US" sz="3200" dirty="0" smtClean="0"/>
              <a:t> con </a:t>
            </a:r>
            <a:r>
              <a:rPr lang="en-US" sz="3200" dirty="0" err="1" smtClean="0"/>
              <a:t>lắc</a:t>
            </a:r>
            <a:r>
              <a:rPr lang="en-US" sz="3200" dirty="0" smtClean="0"/>
              <a:t> </a:t>
            </a:r>
            <a:r>
              <a:rPr lang="en-US" sz="3200" dirty="0" err="1" smtClean="0"/>
              <a:t>ngược</a:t>
            </a:r>
            <a:endParaRPr lang="en-US" sz="3200" dirty="0"/>
          </a:p>
        </p:txBody>
      </p:sp>
      <p:sp>
        <p:nvSpPr>
          <p:cNvPr id="6" name="TextBox 5"/>
          <p:cNvSpPr txBox="1"/>
          <p:nvPr/>
        </p:nvSpPr>
        <p:spPr>
          <a:xfrm>
            <a:off x="2508341" y="2738845"/>
            <a:ext cx="5638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II. </a:t>
            </a:r>
            <a:r>
              <a:rPr lang="en-US" sz="3200" dirty="0" err="1" smtClean="0"/>
              <a:t>Mô</a:t>
            </a:r>
            <a:r>
              <a:rPr lang="en-US" sz="3200" dirty="0" smtClean="0"/>
              <a:t> </a:t>
            </a:r>
            <a:r>
              <a:rPr lang="en-US" sz="3200" dirty="0" err="1" smtClean="0"/>
              <a:t>hình</a:t>
            </a:r>
            <a:r>
              <a:rPr lang="en-US" sz="3200" dirty="0" smtClean="0"/>
              <a:t> </a:t>
            </a:r>
            <a:r>
              <a:rPr lang="en-US" sz="3200" dirty="0" err="1" smtClean="0"/>
              <a:t>toán</a:t>
            </a:r>
            <a:r>
              <a:rPr lang="en-US" sz="3200" dirty="0" smtClean="0"/>
              <a:t> </a:t>
            </a:r>
            <a:r>
              <a:rPr lang="en-US" sz="3200" dirty="0" err="1" smtClean="0"/>
              <a:t>học</a:t>
            </a:r>
            <a:endParaRPr lang="en-US" sz="3200" dirty="0"/>
          </a:p>
        </p:txBody>
      </p:sp>
      <p:sp>
        <p:nvSpPr>
          <p:cNvPr id="7" name="TextBox 6"/>
          <p:cNvSpPr txBox="1"/>
          <p:nvPr/>
        </p:nvSpPr>
        <p:spPr>
          <a:xfrm>
            <a:off x="2508341" y="3530674"/>
            <a:ext cx="60696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III. </a:t>
            </a:r>
            <a:r>
              <a:rPr lang="en-US" sz="3200" dirty="0" err="1" smtClean="0"/>
              <a:t>Thiết</a:t>
            </a:r>
            <a:r>
              <a:rPr lang="en-US" sz="3200" dirty="0" smtClean="0"/>
              <a:t> </a:t>
            </a:r>
            <a:r>
              <a:rPr lang="en-US" sz="3200" dirty="0" err="1" smtClean="0"/>
              <a:t>kế</a:t>
            </a:r>
            <a:r>
              <a:rPr lang="en-US" sz="3200" dirty="0" smtClean="0"/>
              <a:t> </a:t>
            </a:r>
            <a:r>
              <a:rPr lang="en-US" sz="3200" dirty="0" err="1" smtClean="0"/>
              <a:t>và</a:t>
            </a:r>
            <a:r>
              <a:rPr lang="en-US" sz="3200" dirty="0" smtClean="0"/>
              <a:t> </a:t>
            </a:r>
            <a:r>
              <a:rPr lang="en-US" sz="3200" dirty="0" err="1" smtClean="0"/>
              <a:t>gia</a:t>
            </a:r>
            <a:r>
              <a:rPr lang="en-US" sz="3200" dirty="0" smtClean="0"/>
              <a:t> </a:t>
            </a:r>
            <a:r>
              <a:rPr lang="en-US" sz="3200" dirty="0" err="1" smtClean="0"/>
              <a:t>công</a:t>
            </a:r>
            <a:r>
              <a:rPr lang="en-US" sz="3200" dirty="0" smtClean="0"/>
              <a:t> </a:t>
            </a:r>
            <a:r>
              <a:rPr lang="en-US" sz="3200" dirty="0" err="1" smtClean="0"/>
              <a:t>phần</a:t>
            </a:r>
            <a:r>
              <a:rPr lang="en-US" sz="3200" dirty="0" smtClean="0"/>
              <a:t> </a:t>
            </a:r>
            <a:r>
              <a:rPr lang="en-US" sz="3200" dirty="0" err="1" smtClean="0"/>
              <a:t>cứng</a:t>
            </a:r>
            <a:endParaRPr lang="en-US" sz="3200" dirty="0"/>
          </a:p>
        </p:txBody>
      </p:sp>
      <p:sp>
        <p:nvSpPr>
          <p:cNvPr id="8" name="TextBox 7"/>
          <p:cNvSpPr txBox="1"/>
          <p:nvPr/>
        </p:nvSpPr>
        <p:spPr>
          <a:xfrm>
            <a:off x="2508341" y="4322503"/>
            <a:ext cx="60696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IV. </a:t>
            </a:r>
            <a:r>
              <a:rPr lang="en-US" sz="3200" dirty="0" err="1" smtClean="0"/>
              <a:t>Thuật</a:t>
            </a:r>
            <a:r>
              <a:rPr lang="en-US" sz="3200" dirty="0" smtClean="0"/>
              <a:t> </a:t>
            </a:r>
            <a:r>
              <a:rPr lang="en-US" sz="3200" dirty="0" err="1" smtClean="0"/>
              <a:t>toán</a:t>
            </a:r>
            <a:r>
              <a:rPr lang="en-US" sz="3200" dirty="0" smtClean="0"/>
              <a:t> </a:t>
            </a:r>
            <a:r>
              <a:rPr lang="en-US" sz="3200" dirty="0" err="1" smtClean="0"/>
              <a:t>Mathlab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995921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75657" y="661852"/>
            <a:ext cx="22468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 smtClean="0"/>
              <a:t>Nội</a:t>
            </a:r>
            <a:r>
              <a:rPr lang="en-US" sz="3200" dirty="0" smtClean="0"/>
              <a:t> dung</a:t>
            </a:r>
            <a:endParaRPr lang="en-US" sz="3200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2299062" y="1619793"/>
            <a:ext cx="0" cy="36576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2508341" y="1994262"/>
            <a:ext cx="5638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I</a:t>
            </a:r>
            <a:r>
              <a:rPr lang="en-US" sz="3200" b="1" dirty="0" smtClean="0"/>
              <a:t>. </a:t>
            </a:r>
            <a:r>
              <a:rPr lang="en-US" sz="3200" b="1" dirty="0" err="1" smtClean="0"/>
              <a:t>Giới</a:t>
            </a:r>
            <a:r>
              <a:rPr lang="en-US" sz="3200" b="1" dirty="0" smtClean="0"/>
              <a:t> </a:t>
            </a:r>
            <a:r>
              <a:rPr lang="en-US" sz="3200" b="1" dirty="0" err="1" smtClean="0"/>
              <a:t>thiệu</a:t>
            </a:r>
            <a:r>
              <a:rPr lang="en-US" sz="3200" b="1" dirty="0" smtClean="0"/>
              <a:t> </a:t>
            </a:r>
            <a:r>
              <a:rPr lang="en-US" sz="3200" b="1" dirty="0" err="1" smtClean="0"/>
              <a:t>về</a:t>
            </a:r>
            <a:r>
              <a:rPr lang="en-US" sz="3200" b="1" dirty="0" smtClean="0"/>
              <a:t> con </a:t>
            </a:r>
            <a:r>
              <a:rPr lang="en-US" sz="3200" b="1" dirty="0" err="1" smtClean="0"/>
              <a:t>lắc</a:t>
            </a:r>
            <a:r>
              <a:rPr lang="en-US" sz="3200" b="1" dirty="0" smtClean="0"/>
              <a:t> </a:t>
            </a:r>
            <a:r>
              <a:rPr lang="en-US" sz="3200" b="1" dirty="0" err="1" smtClean="0"/>
              <a:t>ngược</a:t>
            </a:r>
            <a:endParaRPr lang="en-US" sz="32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2508341" y="2738845"/>
            <a:ext cx="5638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II. </a:t>
            </a:r>
            <a:r>
              <a:rPr lang="en-US" sz="3200" dirty="0" err="1" smtClean="0"/>
              <a:t>Mô</a:t>
            </a:r>
            <a:r>
              <a:rPr lang="en-US" sz="3200" dirty="0" smtClean="0"/>
              <a:t> </a:t>
            </a:r>
            <a:r>
              <a:rPr lang="en-US" sz="3200" dirty="0" err="1" smtClean="0"/>
              <a:t>hình</a:t>
            </a:r>
            <a:r>
              <a:rPr lang="en-US" sz="3200" dirty="0" smtClean="0"/>
              <a:t> </a:t>
            </a:r>
            <a:r>
              <a:rPr lang="en-US" sz="3200" dirty="0" err="1" smtClean="0"/>
              <a:t>toán</a:t>
            </a:r>
            <a:r>
              <a:rPr lang="en-US" sz="3200" dirty="0" smtClean="0"/>
              <a:t> </a:t>
            </a:r>
            <a:r>
              <a:rPr lang="en-US" sz="3200" dirty="0" err="1" smtClean="0"/>
              <a:t>học</a:t>
            </a:r>
            <a:endParaRPr lang="en-US" sz="3200" dirty="0"/>
          </a:p>
        </p:txBody>
      </p:sp>
      <p:sp>
        <p:nvSpPr>
          <p:cNvPr id="7" name="TextBox 6"/>
          <p:cNvSpPr txBox="1"/>
          <p:nvPr/>
        </p:nvSpPr>
        <p:spPr>
          <a:xfrm>
            <a:off x="2508341" y="3530674"/>
            <a:ext cx="60696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III. </a:t>
            </a:r>
            <a:r>
              <a:rPr lang="en-US" sz="3200" dirty="0" err="1" smtClean="0"/>
              <a:t>Thiết</a:t>
            </a:r>
            <a:r>
              <a:rPr lang="en-US" sz="3200" dirty="0" smtClean="0"/>
              <a:t> </a:t>
            </a:r>
            <a:r>
              <a:rPr lang="en-US" sz="3200" dirty="0" err="1" smtClean="0"/>
              <a:t>kế</a:t>
            </a:r>
            <a:r>
              <a:rPr lang="en-US" sz="3200" dirty="0" smtClean="0"/>
              <a:t> </a:t>
            </a:r>
            <a:r>
              <a:rPr lang="en-US" sz="3200" dirty="0" err="1" smtClean="0"/>
              <a:t>và</a:t>
            </a:r>
            <a:r>
              <a:rPr lang="en-US" sz="3200" dirty="0" smtClean="0"/>
              <a:t> </a:t>
            </a:r>
            <a:r>
              <a:rPr lang="en-US" sz="3200" dirty="0" err="1" smtClean="0"/>
              <a:t>gia</a:t>
            </a:r>
            <a:r>
              <a:rPr lang="en-US" sz="3200" dirty="0" smtClean="0"/>
              <a:t> </a:t>
            </a:r>
            <a:r>
              <a:rPr lang="en-US" sz="3200" dirty="0" err="1" smtClean="0"/>
              <a:t>công</a:t>
            </a:r>
            <a:r>
              <a:rPr lang="en-US" sz="3200" dirty="0" smtClean="0"/>
              <a:t> </a:t>
            </a:r>
            <a:r>
              <a:rPr lang="en-US" sz="3200" dirty="0" err="1" smtClean="0"/>
              <a:t>phần</a:t>
            </a:r>
            <a:r>
              <a:rPr lang="en-US" sz="3200" dirty="0" smtClean="0"/>
              <a:t> </a:t>
            </a:r>
            <a:r>
              <a:rPr lang="en-US" sz="3200" dirty="0" err="1" smtClean="0"/>
              <a:t>cứng</a:t>
            </a:r>
            <a:endParaRPr lang="en-US" sz="3200" dirty="0"/>
          </a:p>
        </p:txBody>
      </p:sp>
      <p:sp>
        <p:nvSpPr>
          <p:cNvPr id="8" name="TextBox 7"/>
          <p:cNvSpPr txBox="1"/>
          <p:nvPr/>
        </p:nvSpPr>
        <p:spPr>
          <a:xfrm>
            <a:off x="2508341" y="4322503"/>
            <a:ext cx="60696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IV. </a:t>
            </a:r>
            <a:r>
              <a:rPr lang="en-US" sz="3200" dirty="0" err="1" smtClean="0"/>
              <a:t>Thuật</a:t>
            </a:r>
            <a:r>
              <a:rPr lang="en-US" sz="3200" dirty="0" smtClean="0"/>
              <a:t> </a:t>
            </a:r>
            <a:r>
              <a:rPr lang="en-US" sz="3200" dirty="0" err="1" smtClean="0"/>
              <a:t>toán</a:t>
            </a:r>
            <a:r>
              <a:rPr lang="en-US" sz="3200" dirty="0" smtClean="0"/>
              <a:t> </a:t>
            </a:r>
            <a:r>
              <a:rPr lang="en-US" sz="3200" dirty="0" err="1" smtClean="0"/>
              <a:t>Mathlab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644104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0" y="285750"/>
            <a:ext cx="52959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I. </a:t>
            </a:r>
            <a:r>
              <a:rPr lang="en-US" sz="3200" b="1" dirty="0" err="1" smtClean="0"/>
              <a:t>Giới</a:t>
            </a:r>
            <a:r>
              <a:rPr lang="en-US" sz="3200" b="1" dirty="0" smtClean="0"/>
              <a:t> </a:t>
            </a:r>
            <a:r>
              <a:rPr lang="en-US" sz="3200" b="1" dirty="0" err="1" smtClean="0"/>
              <a:t>thiệu</a:t>
            </a:r>
            <a:r>
              <a:rPr lang="en-US" sz="3200" b="1" dirty="0" smtClean="0"/>
              <a:t> </a:t>
            </a:r>
            <a:r>
              <a:rPr lang="en-US" sz="3200" b="1" dirty="0" err="1" smtClean="0"/>
              <a:t>về</a:t>
            </a:r>
            <a:r>
              <a:rPr lang="en-US" sz="3200" b="1" dirty="0" smtClean="0"/>
              <a:t> con </a:t>
            </a:r>
            <a:r>
              <a:rPr lang="en-US" sz="3200" b="1" dirty="0" err="1" smtClean="0"/>
              <a:t>lắc</a:t>
            </a:r>
            <a:r>
              <a:rPr lang="en-US" sz="3200" b="1" dirty="0" smtClean="0"/>
              <a:t> </a:t>
            </a:r>
            <a:r>
              <a:rPr lang="en-US" sz="3200" b="1" dirty="0" err="1" smtClean="0"/>
              <a:t>ngược</a:t>
            </a:r>
            <a:endParaRPr lang="en-US" sz="32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914400" y="1132114"/>
            <a:ext cx="984939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 smtClean="0">
                <a:cs typeface="Times New Roman" panose="02020603050405020304" pitchFamily="18" charset="0"/>
              </a:rPr>
              <a:t>Con </a:t>
            </a:r>
            <a:r>
              <a:rPr lang="en-US" dirty="0" err="1">
                <a:cs typeface="Times New Roman" panose="02020603050405020304" pitchFamily="18" charset="0"/>
              </a:rPr>
              <a:t>lắc</a:t>
            </a:r>
            <a:r>
              <a:rPr lang="en-US" dirty="0">
                <a:cs typeface="Times New Roman" panose="02020603050405020304" pitchFamily="18" charset="0"/>
              </a:rPr>
              <a:t> </a:t>
            </a:r>
            <a:r>
              <a:rPr lang="en-US" dirty="0" err="1">
                <a:cs typeface="Times New Roman" panose="02020603050405020304" pitchFamily="18" charset="0"/>
              </a:rPr>
              <a:t>ngược</a:t>
            </a:r>
            <a:r>
              <a:rPr lang="en-US" dirty="0">
                <a:cs typeface="Times New Roman" panose="02020603050405020304" pitchFamily="18" charset="0"/>
              </a:rPr>
              <a:t> </a:t>
            </a:r>
            <a:r>
              <a:rPr lang="en-US" dirty="0" err="1">
                <a:cs typeface="Times New Roman" panose="02020603050405020304" pitchFamily="18" charset="0"/>
              </a:rPr>
              <a:t>là</a:t>
            </a:r>
            <a:r>
              <a:rPr lang="en-US" dirty="0">
                <a:cs typeface="Times New Roman" panose="02020603050405020304" pitchFamily="18" charset="0"/>
              </a:rPr>
              <a:t> con </a:t>
            </a:r>
            <a:r>
              <a:rPr lang="en-US" dirty="0" err="1">
                <a:cs typeface="Times New Roman" panose="02020603050405020304" pitchFamily="18" charset="0"/>
              </a:rPr>
              <a:t>lắc</a:t>
            </a:r>
            <a:r>
              <a:rPr lang="en-US" dirty="0">
                <a:cs typeface="Times New Roman" panose="02020603050405020304" pitchFamily="18" charset="0"/>
              </a:rPr>
              <a:t> </a:t>
            </a:r>
            <a:r>
              <a:rPr lang="en-US" dirty="0" err="1">
                <a:cs typeface="Times New Roman" panose="02020603050405020304" pitchFamily="18" charset="0"/>
              </a:rPr>
              <a:t>có</a:t>
            </a:r>
            <a:r>
              <a:rPr lang="en-US" dirty="0">
                <a:cs typeface="Times New Roman" panose="02020603050405020304" pitchFamily="18" charset="0"/>
              </a:rPr>
              <a:t> </a:t>
            </a:r>
            <a:r>
              <a:rPr lang="en-US" dirty="0" err="1">
                <a:cs typeface="Times New Roman" panose="02020603050405020304" pitchFamily="18" charset="0"/>
              </a:rPr>
              <a:t>trọng</a:t>
            </a:r>
            <a:r>
              <a:rPr lang="en-US" dirty="0">
                <a:cs typeface="Times New Roman" panose="02020603050405020304" pitchFamily="18" charset="0"/>
              </a:rPr>
              <a:t> </a:t>
            </a:r>
            <a:r>
              <a:rPr lang="en-US" dirty="0" err="1">
                <a:cs typeface="Times New Roman" panose="02020603050405020304" pitchFamily="18" charset="0"/>
              </a:rPr>
              <a:t>tâm</a:t>
            </a:r>
            <a:r>
              <a:rPr lang="en-US" dirty="0">
                <a:cs typeface="Times New Roman" panose="02020603050405020304" pitchFamily="18" charset="0"/>
              </a:rPr>
              <a:t> ở </a:t>
            </a:r>
            <a:r>
              <a:rPr lang="en-US" dirty="0" err="1">
                <a:cs typeface="Times New Roman" panose="02020603050405020304" pitchFamily="18" charset="0"/>
              </a:rPr>
              <a:t>phía</a:t>
            </a:r>
            <a:r>
              <a:rPr lang="en-US" dirty="0">
                <a:cs typeface="Times New Roman" panose="02020603050405020304" pitchFamily="18" charset="0"/>
              </a:rPr>
              <a:t> </a:t>
            </a:r>
            <a:r>
              <a:rPr lang="en-US" dirty="0" err="1">
                <a:cs typeface="Times New Roman" panose="02020603050405020304" pitchFamily="18" charset="0"/>
              </a:rPr>
              <a:t>trên</a:t>
            </a:r>
            <a:r>
              <a:rPr lang="en-US" dirty="0">
                <a:cs typeface="Times New Roman" panose="02020603050405020304" pitchFamily="18" charset="0"/>
              </a:rPr>
              <a:t> </a:t>
            </a:r>
            <a:r>
              <a:rPr lang="en-US" dirty="0" err="1">
                <a:cs typeface="Times New Roman" panose="02020603050405020304" pitchFamily="18" charset="0"/>
              </a:rPr>
              <a:t>điểm</a:t>
            </a:r>
            <a:r>
              <a:rPr lang="en-US" dirty="0">
                <a:cs typeface="Times New Roman" panose="02020603050405020304" pitchFamily="18" charset="0"/>
              </a:rPr>
              <a:t> </a:t>
            </a:r>
            <a:r>
              <a:rPr lang="en-US" dirty="0" err="1">
                <a:cs typeface="Times New Roman" panose="02020603050405020304" pitchFamily="18" charset="0"/>
              </a:rPr>
              <a:t>trục</a:t>
            </a:r>
            <a:r>
              <a:rPr lang="en-US" dirty="0">
                <a:cs typeface="Times New Roman" panose="02020603050405020304" pitchFamily="18" charset="0"/>
              </a:rPr>
              <a:t>. </a:t>
            </a:r>
            <a:r>
              <a:rPr lang="en-US" dirty="0" err="1">
                <a:cs typeface="Times New Roman" panose="02020603050405020304" pitchFamily="18" charset="0"/>
              </a:rPr>
              <a:t>Thông</a:t>
            </a:r>
            <a:r>
              <a:rPr lang="en-US" dirty="0">
                <a:cs typeface="Times New Roman" panose="02020603050405020304" pitchFamily="18" charset="0"/>
              </a:rPr>
              <a:t> </a:t>
            </a:r>
            <a:r>
              <a:rPr lang="en-US" dirty="0" err="1">
                <a:cs typeface="Times New Roman" panose="02020603050405020304" pitchFamily="18" charset="0"/>
              </a:rPr>
              <a:t>thường</a:t>
            </a:r>
            <a:r>
              <a:rPr lang="en-US" dirty="0">
                <a:cs typeface="Times New Roman" panose="02020603050405020304" pitchFamily="18" charset="0"/>
              </a:rPr>
              <a:t> con </a:t>
            </a:r>
            <a:r>
              <a:rPr lang="en-US" dirty="0" err="1">
                <a:cs typeface="Times New Roman" panose="02020603050405020304" pitchFamily="18" charset="0"/>
              </a:rPr>
              <a:t>lắc</a:t>
            </a:r>
            <a:r>
              <a:rPr lang="en-US" dirty="0">
                <a:cs typeface="Times New Roman" panose="02020603050405020304" pitchFamily="18" charset="0"/>
              </a:rPr>
              <a:t> </a:t>
            </a:r>
            <a:r>
              <a:rPr lang="en-US" dirty="0" err="1">
                <a:cs typeface="Times New Roman" panose="02020603050405020304" pitchFamily="18" charset="0"/>
              </a:rPr>
              <a:t>ngược</a:t>
            </a:r>
            <a:r>
              <a:rPr lang="en-US" dirty="0">
                <a:cs typeface="Times New Roman" panose="02020603050405020304" pitchFamily="18" charset="0"/>
              </a:rPr>
              <a:t> </a:t>
            </a:r>
            <a:r>
              <a:rPr lang="en-US" dirty="0" err="1">
                <a:cs typeface="Times New Roman" panose="02020603050405020304" pitchFamily="18" charset="0"/>
              </a:rPr>
              <a:t>gồm</a:t>
            </a:r>
            <a:r>
              <a:rPr lang="en-US" dirty="0">
                <a:cs typeface="Times New Roman" panose="02020603050405020304" pitchFamily="18" charset="0"/>
              </a:rPr>
              <a:t> </a:t>
            </a:r>
            <a:r>
              <a:rPr lang="en-US" dirty="0" err="1">
                <a:cs typeface="Times New Roman" panose="02020603050405020304" pitchFamily="18" charset="0"/>
              </a:rPr>
              <a:t>một</a:t>
            </a:r>
            <a:r>
              <a:rPr lang="en-US" dirty="0">
                <a:cs typeface="Times New Roman" panose="02020603050405020304" pitchFamily="18" charset="0"/>
              </a:rPr>
              <a:t> </a:t>
            </a:r>
            <a:r>
              <a:rPr lang="en-US" dirty="0" err="1">
                <a:cs typeface="Times New Roman" panose="02020603050405020304" pitchFamily="18" charset="0"/>
              </a:rPr>
              <a:t>tay</a:t>
            </a:r>
            <a:r>
              <a:rPr lang="en-US" dirty="0">
                <a:cs typeface="Times New Roman" panose="02020603050405020304" pitchFamily="18" charset="0"/>
              </a:rPr>
              <a:t> </a:t>
            </a:r>
            <a:r>
              <a:rPr lang="en-US" dirty="0" err="1">
                <a:cs typeface="Times New Roman" panose="02020603050405020304" pitchFamily="18" charset="0"/>
              </a:rPr>
              <a:t>đòn</a:t>
            </a:r>
            <a:r>
              <a:rPr lang="en-US" dirty="0">
                <a:cs typeface="Times New Roman" panose="02020603050405020304" pitchFamily="18" charset="0"/>
              </a:rPr>
              <a:t> </a:t>
            </a:r>
            <a:r>
              <a:rPr lang="en-US" dirty="0" err="1">
                <a:cs typeface="Times New Roman" panose="02020603050405020304" pitchFamily="18" charset="0"/>
              </a:rPr>
              <a:t>gắn</a:t>
            </a:r>
            <a:r>
              <a:rPr lang="en-US" dirty="0">
                <a:cs typeface="Times New Roman" panose="02020603050405020304" pitchFamily="18" charset="0"/>
              </a:rPr>
              <a:t> </a:t>
            </a:r>
            <a:r>
              <a:rPr lang="en-US" dirty="0" err="1">
                <a:cs typeface="Times New Roman" panose="02020603050405020304" pitchFamily="18" charset="0"/>
              </a:rPr>
              <a:t>lên</a:t>
            </a:r>
            <a:r>
              <a:rPr lang="en-US" dirty="0">
                <a:cs typeface="Times New Roman" panose="02020603050405020304" pitchFamily="18" charset="0"/>
              </a:rPr>
              <a:t> </a:t>
            </a:r>
            <a:r>
              <a:rPr lang="en-US" dirty="0" err="1">
                <a:cs typeface="Times New Roman" panose="02020603050405020304" pitchFamily="18" charset="0"/>
              </a:rPr>
              <a:t>một</a:t>
            </a:r>
            <a:r>
              <a:rPr lang="en-US" dirty="0">
                <a:cs typeface="Times New Roman" panose="02020603050405020304" pitchFamily="18" charset="0"/>
              </a:rPr>
              <a:t> </a:t>
            </a:r>
            <a:r>
              <a:rPr lang="en-US" dirty="0" err="1">
                <a:cs typeface="Times New Roman" panose="02020603050405020304" pitchFamily="18" charset="0"/>
              </a:rPr>
              <a:t>xe</a:t>
            </a:r>
            <a:r>
              <a:rPr lang="en-US" dirty="0">
                <a:cs typeface="Times New Roman" panose="02020603050405020304" pitchFamily="18" charset="0"/>
              </a:rPr>
              <a:t> di </a:t>
            </a:r>
            <a:r>
              <a:rPr lang="en-US" dirty="0" err="1" smtClean="0">
                <a:cs typeface="Times New Roman" panose="02020603050405020304" pitchFamily="18" charset="0"/>
              </a:rPr>
              <a:t>chuyển</a:t>
            </a:r>
            <a:r>
              <a:rPr lang="en-US" dirty="0" smtClean="0">
                <a:cs typeface="Times New Roman" panose="02020603050405020304" pitchFamily="18" charset="0"/>
              </a:rPr>
              <a:t>.</a:t>
            </a:r>
            <a:r>
              <a:rPr lang="en-US" dirty="0">
                <a:cs typeface="Times New Roman" panose="02020603050405020304" pitchFamily="18" charset="0"/>
              </a:rPr>
              <a:t> </a:t>
            </a:r>
            <a:r>
              <a:rPr lang="en-US" dirty="0" smtClean="0">
                <a:cs typeface="Times New Roman" panose="02020603050405020304" pitchFamily="18" charset="0"/>
              </a:rPr>
              <a:t>Con </a:t>
            </a:r>
            <a:r>
              <a:rPr lang="en-US" dirty="0" err="1">
                <a:cs typeface="Times New Roman" panose="02020603050405020304" pitchFamily="18" charset="0"/>
              </a:rPr>
              <a:t>lắc</a:t>
            </a:r>
            <a:r>
              <a:rPr lang="en-US" dirty="0">
                <a:cs typeface="Times New Roman" panose="02020603050405020304" pitchFamily="18" charset="0"/>
              </a:rPr>
              <a:t> </a:t>
            </a:r>
            <a:r>
              <a:rPr lang="en-US" dirty="0" err="1">
                <a:cs typeface="Times New Roman" panose="02020603050405020304" pitchFamily="18" charset="0"/>
              </a:rPr>
              <a:t>ngược</a:t>
            </a:r>
            <a:r>
              <a:rPr lang="en-US" dirty="0">
                <a:cs typeface="Times New Roman" panose="02020603050405020304" pitchFamily="18" charset="0"/>
              </a:rPr>
              <a:t> </a:t>
            </a:r>
            <a:r>
              <a:rPr lang="en-US" dirty="0" err="1">
                <a:cs typeface="Times New Roman" panose="02020603050405020304" pitchFamily="18" charset="0"/>
              </a:rPr>
              <a:t>được</a:t>
            </a:r>
            <a:r>
              <a:rPr lang="en-US" dirty="0">
                <a:cs typeface="Times New Roman" panose="02020603050405020304" pitchFamily="18" charset="0"/>
              </a:rPr>
              <a:t> </a:t>
            </a:r>
            <a:r>
              <a:rPr lang="en-US" dirty="0" err="1">
                <a:cs typeface="Times New Roman" panose="02020603050405020304" pitchFamily="18" charset="0"/>
              </a:rPr>
              <a:t>gắn</a:t>
            </a:r>
            <a:r>
              <a:rPr lang="en-US" dirty="0">
                <a:cs typeface="Times New Roman" panose="02020603050405020304" pitchFamily="18" charset="0"/>
              </a:rPr>
              <a:t> </a:t>
            </a:r>
            <a:r>
              <a:rPr lang="en-US" dirty="0" err="1">
                <a:cs typeface="Times New Roman" panose="02020603050405020304" pitchFamily="18" charset="0"/>
              </a:rPr>
              <a:t>lên</a:t>
            </a:r>
            <a:r>
              <a:rPr lang="en-US" dirty="0">
                <a:cs typeface="Times New Roman" panose="02020603050405020304" pitchFamily="18" charset="0"/>
              </a:rPr>
              <a:t> </a:t>
            </a:r>
            <a:r>
              <a:rPr lang="en-US" dirty="0" err="1">
                <a:cs typeface="Times New Roman" panose="02020603050405020304" pitchFamily="18" charset="0"/>
              </a:rPr>
              <a:t>mặt</a:t>
            </a:r>
            <a:r>
              <a:rPr lang="en-US" dirty="0">
                <a:cs typeface="Times New Roman" panose="02020603050405020304" pitchFamily="18" charset="0"/>
              </a:rPr>
              <a:t> </a:t>
            </a:r>
            <a:r>
              <a:rPr lang="en-US" dirty="0" err="1">
                <a:cs typeface="Times New Roman" panose="02020603050405020304" pitchFamily="18" charset="0"/>
              </a:rPr>
              <a:t>xe</a:t>
            </a:r>
            <a:r>
              <a:rPr lang="en-US" dirty="0">
                <a:cs typeface="Times New Roman" panose="02020603050405020304" pitchFamily="18" charset="0"/>
              </a:rPr>
              <a:t> </a:t>
            </a:r>
            <a:r>
              <a:rPr lang="en-US" dirty="0" err="1">
                <a:cs typeface="Times New Roman" panose="02020603050405020304" pitchFamily="18" charset="0"/>
              </a:rPr>
              <a:t>thông</a:t>
            </a:r>
            <a:r>
              <a:rPr lang="en-US" dirty="0">
                <a:cs typeface="Times New Roman" panose="02020603050405020304" pitchFamily="18" charset="0"/>
              </a:rPr>
              <a:t> qua </a:t>
            </a:r>
            <a:r>
              <a:rPr lang="en-US" dirty="0" err="1">
                <a:cs typeface="Times New Roman" panose="02020603050405020304" pitchFamily="18" charset="0"/>
              </a:rPr>
              <a:t>một</a:t>
            </a:r>
            <a:r>
              <a:rPr lang="en-US" dirty="0">
                <a:cs typeface="Times New Roman" panose="02020603050405020304" pitchFamily="18" charset="0"/>
              </a:rPr>
              <a:t> </a:t>
            </a:r>
            <a:r>
              <a:rPr lang="en-US" dirty="0" err="1">
                <a:cs typeface="Times New Roman" panose="02020603050405020304" pitchFamily="18" charset="0"/>
              </a:rPr>
              <a:t>trục</a:t>
            </a:r>
            <a:r>
              <a:rPr lang="en-US" dirty="0">
                <a:cs typeface="Times New Roman" panose="02020603050405020304" pitchFamily="18" charset="0"/>
              </a:rPr>
              <a:t> </a:t>
            </a:r>
            <a:r>
              <a:rPr lang="en-US" dirty="0" err="1">
                <a:cs typeface="Times New Roman" panose="02020603050405020304" pitchFamily="18" charset="0"/>
              </a:rPr>
              <a:t>chuyển</a:t>
            </a:r>
            <a:r>
              <a:rPr lang="en-US" dirty="0">
                <a:cs typeface="Times New Roman" panose="02020603050405020304" pitchFamily="18" charset="0"/>
              </a:rPr>
              <a:t> </a:t>
            </a:r>
            <a:r>
              <a:rPr lang="en-US" dirty="0" err="1">
                <a:cs typeface="Times New Roman" panose="02020603050405020304" pitchFamily="18" charset="0"/>
              </a:rPr>
              <a:t>động</a:t>
            </a:r>
            <a:r>
              <a:rPr lang="en-US" dirty="0">
                <a:cs typeface="Times New Roman" panose="02020603050405020304" pitchFamily="18" charset="0"/>
              </a:rPr>
              <a:t> </a:t>
            </a:r>
            <a:r>
              <a:rPr lang="en-US" dirty="0" err="1">
                <a:cs typeface="Times New Roman" panose="02020603050405020304" pitchFamily="18" charset="0"/>
              </a:rPr>
              <a:t>với</a:t>
            </a:r>
            <a:r>
              <a:rPr lang="en-US" dirty="0">
                <a:cs typeface="Times New Roman" panose="02020603050405020304" pitchFamily="18" charset="0"/>
              </a:rPr>
              <a:t> </a:t>
            </a:r>
            <a:r>
              <a:rPr lang="en-US" dirty="0" err="1">
                <a:cs typeface="Times New Roman" panose="02020603050405020304" pitchFamily="18" charset="0"/>
              </a:rPr>
              <a:t>phạm</a:t>
            </a:r>
            <a:r>
              <a:rPr lang="en-US" dirty="0">
                <a:cs typeface="Times New Roman" panose="02020603050405020304" pitchFamily="18" charset="0"/>
              </a:rPr>
              <a:t> vi </a:t>
            </a:r>
            <a:r>
              <a:rPr lang="en-US" dirty="0" err="1">
                <a:cs typeface="Times New Roman" panose="02020603050405020304" pitchFamily="18" charset="0"/>
              </a:rPr>
              <a:t>từ</a:t>
            </a:r>
            <a:r>
              <a:rPr lang="en-US" dirty="0">
                <a:cs typeface="Times New Roman" panose="02020603050405020304" pitchFamily="18" charset="0"/>
              </a:rPr>
              <a:t> 0 </a:t>
            </a:r>
            <a:r>
              <a:rPr lang="en-US" dirty="0" err="1">
                <a:cs typeface="Times New Roman" panose="02020603050405020304" pitchFamily="18" charset="0"/>
              </a:rPr>
              <a:t>tới</a:t>
            </a:r>
            <a:r>
              <a:rPr lang="en-US" dirty="0">
                <a:cs typeface="Times New Roman" panose="02020603050405020304" pitchFamily="18" charset="0"/>
              </a:rPr>
              <a:t> 180</a:t>
            </a:r>
            <a:r>
              <a:rPr lang="en-US" baseline="30000" dirty="0">
                <a:cs typeface="Times New Roman" panose="02020603050405020304" pitchFamily="18" charset="0"/>
              </a:rPr>
              <a:t>0</a:t>
            </a:r>
            <a:r>
              <a:rPr lang="en-US" dirty="0">
                <a:cs typeface="Times New Roman" panose="02020603050405020304" pitchFamily="18" charset="0"/>
              </a:rPr>
              <a:t> (</a:t>
            </a:r>
            <a:r>
              <a:rPr lang="en-US" dirty="0" err="1">
                <a:cs typeface="Times New Roman" panose="02020603050405020304" pitchFamily="18" charset="0"/>
              </a:rPr>
              <a:t>theo</a:t>
            </a:r>
            <a:r>
              <a:rPr lang="en-US" dirty="0">
                <a:cs typeface="Times New Roman" panose="02020603050405020304" pitchFamily="18" charset="0"/>
              </a:rPr>
              <a:t> </a:t>
            </a:r>
            <a:r>
              <a:rPr lang="en-US" dirty="0" err="1">
                <a:cs typeface="Times New Roman" panose="02020603050405020304" pitchFamily="18" charset="0"/>
              </a:rPr>
              <a:t>mặt</a:t>
            </a:r>
            <a:r>
              <a:rPr lang="en-US" dirty="0">
                <a:cs typeface="Times New Roman" panose="02020603050405020304" pitchFamily="18" charset="0"/>
              </a:rPr>
              <a:t> </a:t>
            </a:r>
            <a:r>
              <a:rPr lang="en-US" dirty="0" err="1">
                <a:cs typeface="Times New Roman" panose="02020603050405020304" pitchFamily="18" charset="0"/>
              </a:rPr>
              <a:t>phẳng</a:t>
            </a:r>
            <a:r>
              <a:rPr lang="en-US" dirty="0">
                <a:cs typeface="Times New Roman" panose="02020603050405020304" pitchFamily="18" charset="0"/>
              </a:rPr>
              <a:t> </a:t>
            </a:r>
            <a:r>
              <a:rPr lang="en-US" dirty="0" err="1">
                <a:cs typeface="Times New Roman" panose="02020603050405020304" pitchFamily="18" charset="0"/>
              </a:rPr>
              <a:t>của</a:t>
            </a:r>
            <a:r>
              <a:rPr lang="en-US" dirty="0">
                <a:cs typeface="Times New Roman" panose="02020603050405020304" pitchFamily="18" charset="0"/>
              </a:rPr>
              <a:t> </a:t>
            </a:r>
            <a:r>
              <a:rPr lang="en-US" dirty="0" err="1">
                <a:cs typeface="Times New Roman" panose="02020603050405020304" pitchFamily="18" charset="0"/>
              </a:rPr>
              <a:t>nóc</a:t>
            </a:r>
            <a:r>
              <a:rPr lang="en-US" dirty="0">
                <a:cs typeface="Times New Roman" panose="02020603050405020304" pitchFamily="18" charset="0"/>
              </a:rPr>
              <a:t> </a:t>
            </a:r>
            <a:r>
              <a:rPr lang="en-US" dirty="0" err="1">
                <a:cs typeface="Times New Roman" panose="02020603050405020304" pitchFamily="18" charset="0"/>
              </a:rPr>
              <a:t>xe</a:t>
            </a:r>
            <a:r>
              <a:rPr lang="en-US" dirty="0" smtClean="0">
                <a:cs typeface="Times New Roman" panose="02020603050405020304" pitchFamily="18" charset="0"/>
              </a:rPr>
              <a:t>).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 smtClean="0">
                <a:cs typeface="Times New Roman" panose="02020603050405020304" pitchFamily="18" charset="0"/>
              </a:rPr>
              <a:t>Con </a:t>
            </a:r>
            <a:r>
              <a:rPr lang="en-US" dirty="0" err="1" smtClean="0">
                <a:cs typeface="Times New Roman" panose="02020603050405020304" pitchFamily="18" charset="0"/>
              </a:rPr>
              <a:t>lắc</a:t>
            </a:r>
            <a:r>
              <a:rPr lang="en-US" dirty="0" smtClean="0"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cs typeface="Times New Roman" panose="02020603050405020304" pitchFamily="18" charset="0"/>
              </a:rPr>
              <a:t>ngược</a:t>
            </a:r>
            <a:r>
              <a:rPr lang="en-US" dirty="0" smtClean="0"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cs typeface="Times New Roman" panose="02020603050405020304" pitchFamily="18" charset="0"/>
              </a:rPr>
              <a:t>là</a:t>
            </a:r>
            <a:r>
              <a:rPr lang="en-US" dirty="0" smtClean="0"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cs typeface="Times New Roman" panose="02020603050405020304" pitchFamily="18" charset="0"/>
              </a:rPr>
              <a:t>hệ</a:t>
            </a:r>
            <a:r>
              <a:rPr lang="en-US" dirty="0" smtClean="0"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cs typeface="Times New Roman" panose="02020603050405020304" pitchFamily="18" charset="0"/>
              </a:rPr>
              <a:t>thống</a:t>
            </a:r>
            <a:r>
              <a:rPr lang="en-US" dirty="0" smtClean="0">
                <a:cs typeface="Times New Roman" panose="02020603050405020304" pitchFamily="18" charset="0"/>
              </a:rPr>
              <a:t> phi </a:t>
            </a:r>
            <a:r>
              <a:rPr lang="en-US" dirty="0" err="1" smtClean="0">
                <a:cs typeface="Times New Roman" panose="02020603050405020304" pitchFamily="18" charset="0"/>
              </a:rPr>
              <a:t>tuyến</a:t>
            </a:r>
            <a:r>
              <a:rPr lang="en-US" dirty="0" smtClean="0"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cs typeface="Times New Roman" panose="02020603050405020304" pitchFamily="18" charset="0"/>
              </a:rPr>
              <a:t>và</a:t>
            </a:r>
            <a:r>
              <a:rPr lang="en-US" dirty="0" smtClean="0"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cs typeface="Times New Roman" panose="02020603050405020304" pitchFamily="18" charset="0"/>
              </a:rPr>
              <a:t>là</a:t>
            </a:r>
            <a:r>
              <a:rPr lang="en-US" dirty="0" smtClean="0"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cs typeface="Times New Roman" panose="02020603050405020304" pitchFamily="18" charset="0"/>
              </a:rPr>
              <a:t>mô</a:t>
            </a:r>
            <a:r>
              <a:rPr lang="en-US" dirty="0" smtClean="0"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cs typeface="Times New Roman" panose="02020603050405020304" pitchFamily="18" charset="0"/>
              </a:rPr>
              <a:t>hình</a:t>
            </a:r>
            <a:r>
              <a:rPr lang="en-US" dirty="0" smtClean="0"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cs typeface="Times New Roman" panose="02020603050405020304" pitchFamily="18" charset="0"/>
              </a:rPr>
              <a:t>phổ</a:t>
            </a:r>
            <a:r>
              <a:rPr lang="en-US" dirty="0" smtClean="0"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cs typeface="Times New Roman" panose="02020603050405020304" pitchFamily="18" charset="0"/>
              </a:rPr>
              <a:t>biến</a:t>
            </a:r>
            <a:r>
              <a:rPr lang="en-US" dirty="0" smtClean="0"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cs typeface="Times New Roman" panose="02020603050405020304" pitchFamily="18" charset="0"/>
              </a:rPr>
              <a:t>trong</a:t>
            </a:r>
            <a:r>
              <a:rPr lang="en-US" dirty="0" smtClean="0"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cs typeface="Times New Roman" panose="02020603050405020304" pitchFamily="18" charset="0"/>
              </a:rPr>
              <a:t>các</a:t>
            </a:r>
            <a:r>
              <a:rPr lang="en-US" dirty="0" smtClean="0"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cs typeface="Times New Roman" panose="02020603050405020304" pitchFamily="18" charset="0"/>
              </a:rPr>
              <a:t>ứng</a:t>
            </a:r>
            <a:r>
              <a:rPr lang="en-US" dirty="0" smtClean="0"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cs typeface="Times New Roman" panose="02020603050405020304" pitchFamily="18" charset="0"/>
              </a:rPr>
              <a:t>dụng</a:t>
            </a:r>
            <a:r>
              <a:rPr lang="en-US" dirty="0" smtClean="0"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cs typeface="Times New Roman" panose="02020603050405020304" pitchFamily="18" charset="0"/>
              </a:rPr>
              <a:t>kiểm</a:t>
            </a:r>
            <a:r>
              <a:rPr lang="en-US" dirty="0" smtClean="0"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cs typeface="Times New Roman" panose="02020603050405020304" pitchFamily="18" charset="0"/>
              </a:rPr>
              <a:t>chứng</a:t>
            </a:r>
            <a:r>
              <a:rPr lang="en-US" dirty="0" smtClean="0"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cs typeface="Times New Roman" panose="02020603050405020304" pitchFamily="18" charset="0"/>
              </a:rPr>
              <a:t>kỹ</a:t>
            </a:r>
            <a:r>
              <a:rPr lang="en-US" dirty="0" smtClean="0"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cs typeface="Times New Roman" panose="02020603050405020304" pitchFamily="18" charset="0"/>
              </a:rPr>
              <a:t>thuật</a:t>
            </a:r>
            <a:r>
              <a:rPr lang="en-US" dirty="0" smtClean="0"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cs typeface="Times New Roman" panose="02020603050405020304" pitchFamily="18" charset="0"/>
              </a:rPr>
              <a:t>điều</a:t>
            </a:r>
            <a:r>
              <a:rPr lang="en-US" dirty="0" smtClean="0"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cs typeface="Times New Roman" panose="02020603050405020304" pitchFamily="18" charset="0"/>
              </a:rPr>
              <a:t>khiển</a:t>
            </a:r>
            <a:r>
              <a:rPr lang="en-US" dirty="0" smtClean="0">
                <a:cs typeface="Times New Roman" panose="02020603050405020304" pitchFamily="18" charset="0"/>
              </a:rPr>
              <a:t>.</a:t>
            </a:r>
          </a:p>
          <a:p>
            <a:pPr lvl="0"/>
            <a:endParaRPr lang="en-US" dirty="0">
              <a:cs typeface="Times New Roman" panose="02020603050405020304" pitchFamily="18" charset="0"/>
            </a:endParaRP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vi-VN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2394224" y="2701063"/>
            <a:ext cx="6641284" cy="3594010"/>
            <a:chOff x="1273136" y="2944904"/>
            <a:chExt cx="6641284" cy="3594010"/>
          </a:xfrm>
        </p:grpSpPr>
        <p:grpSp>
          <p:nvGrpSpPr>
            <p:cNvPr id="9" name="Group 8"/>
            <p:cNvGrpSpPr/>
            <p:nvPr/>
          </p:nvGrpSpPr>
          <p:grpSpPr>
            <a:xfrm>
              <a:off x="1273136" y="2944904"/>
              <a:ext cx="6641284" cy="3200400"/>
              <a:chOff x="1273136" y="2944904"/>
              <a:chExt cx="6641284" cy="3200400"/>
            </a:xfrm>
          </p:grpSpPr>
          <p:pic>
            <p:nvPicPr>
              <p:cNvPr id="11" name="Picture 2" descr="Direct Drive Inverted Pendulum System, Inverter DC Welding Machine,  Inverter Direct Current Welding Machine, Inverter Direct Current Welding  Machinery, Inverter Welder, Inverter DC Welding Machinery - Technosys  Systems, Jaipur | ID: 18314127555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73136" y="2944904"/>
                <a:ext cx="3200400" cy="32004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2" name="Picture 4" descr="Car inverted pendulum Balance bar Car inverted pendulum PID first order  single inverted pendulum|Demo Board Accessories| - AliExpress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14020" y="2944904"/>
                <a:ext cx="3200400" cy="32004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0" name="TextBox 9"/>
            <p:cNvSpPr txBox="1"/>
            <p:nvPr/>
          </p:nvSpPr>
          <p:spPr>
            <a:xfrm>
              <a:off x="2873336" y="6200360"/>
              <a:ext cx="344088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i="1" dirty="0" err="1" smtClean="0"/>
                <a:t>Một</a:t>
              </a:r>
              <a:r>
                <a:rPr lang="en-US" sz="1600" i="1" dirty="0" smtClean="0"/>
                <a:t> </a:t>
              </a:r>
              <a:r>
                <a:rPr lang="en-US" sz="1600" i="1" dirty="0" err="1" smtClean="0"/>
                <a:t>số</a:t>
              </a:r>
              <a:r>
                <a:rPr lang="en-US" sz="1600" i="1" dirty="0" smtClean="0"/>
                <a:t> </a:t>
              </a:r>
              <a:r>
                <a:rPr lang="en-US" sz="1600" i="1" dirty="0" err="1" smtClean="0"/>
                <a:t>hình</a:t>
              </a:r>
              <a:r>
                <a:rPr lang="en-US" sz="1600" i="1" dirty="0" smtClean="0"/>
                <a:t> </a:t>
              </a:r>
              <a:r>
                <a:rPr lang="en-US" sz="1600" i="1" dirty="0" err="1" smtClean="0"/>
                <a:t>ảnh</a:t>
              </a:r>
              <a:r>
                <a:rPr lang="en-US" sz="1600" i="1" dirty="0" smtClean="0"/>
                <a:t> </a:t>
              </a:r>
              <a:r>
                <a:rPr lang="en-US" sz="1600" i="1" dirty="0" err="1" smtClean="0"/>
                <a:t>về</a:t>
              </a:r>
              <a:r>
                <a:rPr lang="en-US" sz="1600" i="1" dirty="0" smtClean="0"/>
                <a:t> con </a:t>
              </a:r>
              <a:r>
                <a:rPr lang="en-US" sz="1600" i="1" dirty="0" err="1" smtClean="0"/>
                <a:t>lắc</a:t>
              </a:r>
              <a:r>
                <a:rPr lang="en-US" sz="1600" i="1" dirty="0" smtClean="0"/>
                <a:t> </a:t>
              </a:r>
              <a:r>
                <a:rPr lang="en-US" sz="1600" i="1" dirty="0" err="1" smtClean="0"/>
                <a:t>ngược</a:t>
              </a:r>
              <a:endParaRPr lang="en-US" sz="1600" i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227942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75657" y="661852"/>
            <a:ext cx="22468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 smtClean="0"/>
              <a:t>Nội</a:t>
            </a:r>
            <a:r>
              <a:rPr lang="en-US" sz="3200" dirty="0" smtClean="0"/>
              <a:t> dung</a:t>
            </a:r>
            <a:endParaRPr lang="en-US" sz="3200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2299062" y="1619793"/>
            <a:ext cx="0" cy="36576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2508341" y="1994262"/>
            <a:ext cx="5638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I</a:t>
            </a:r>
            <a:r>
              <a:rPr lang="en-US" sz="3200" dirty="0" smtClean="0"/>
              <a:t>. </a:t>
            </a:r>
            <a:r>
              <a:rPr lang="en-US" sz="3200" dirty="0" err="1" smtClean="0"/>
              <a:t>Giới</a:t>
            </a:r>
            <a:r>
              <a:rPr lang="en-US" sz="3200" dirty="0" smtClean="0"/>
              <a:t> </a:t>
            </a:r>
            <a:r>
              <a:rPr lang="en-US" sz="3200" dirty="0" err="1" smtClean="0"/>
              <a:t>thiệu</a:t>
            </a:r>
            <a:r>
              <a:rPr lang="en-US" sz="3200" dirty="0" smtClean="0"/>
              <a:t> </a:t>
            </a:r>
            <a:r>
              <a:rPr lang="en-US" sz="3200" dirty="0" err="1" smtClean="0"/>
              <a:t>về</a:t>
            </a:r>
            <a:r>
              <a:rPr lang="en-US" sz="3200" dirty="0" smtClean="0"/>
              <a:t> con </a:t>
            </a:r>
            <a:r>
              <a:rPr lang="en-US" sz="3200" dirty="0" err="1" smtClean="0"/>
              <a:t>lắc</a:t>
            </a:r>
            <a:r>
              <a:rPr lang="en-US" sz="3200" dirty="0" smtClean="0"/>
              <a:t> </a:t>
            </a:r>
            <a:r>
              <a:rPr lang="en-US" sz="3200" dirty="0" err="1" smtClean="0"/>
              <a:t>ngược</a:t>
            </a:r>
            <a:endParaRPr lang="en-US" sz="3200" dirty="0"/>
          </a:p>
        </p:txBody>
      </p:sp>
      <p:sp>
        <p:nvSpPr>
          <p:cNvPr id="6" name="TextBox 5"/>
          <p:cNvSpPr txBox="1"/>
          <p:nvPr/>
        </p:nvSpPr>
        <p:spPr>
          <a:xfrm>
            <a:off x="2508341" y="2738845"/>
            <a:ext cx="5638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II. </a:t>
            </a:r>
            <a:r>
              <a:rPr lang="en-US" sz="3200" b="1" dirty="0" err="1" smtClean="0"/>
              <a:t>Mô</a:t>
            </a:r>
            <a:r>
              <a:rPr lang="en-US" sz="3200" b="1" dirty="0" smtClean="0"/>
              <a:t> </a:t>
            </a:r>
            <a:r>
              <a:rPr lang="en-US" sz="3200" b="1" dirty="0" err="1" smtClean="0"/>
              <a:t>hình</a:t>
            </a:r>
            <a:r>
              <a:rPr lang="en-US" sz="3200" b="1" dirty="0" smtClean="0"/>
              <a:t> </a:t>
            </a:r>
            <a:r>
              <a:rPr lang="en-US" sz="3200" b="1" dirty="0" err="1" smtClean="0"/>
              <a:t>toán</a:t>
            </a:r>
            <a:r>
              <a:rPr lang="en-US" sz="3200" b="1" dirty="0" smtClean="0"/>
              <a:t> </a:t>
            </a:r>
            <a:r>
              <a:rPr lang="en-US" sz="3200" b="1" dirty="0" err="1" smtClean="0"/>
              <a:t>học</a:t>
            </a:r>
            <a:endParaRPr lang="en-US" sz="32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2508341" y="3530674"/>
            <a:ext cx="60696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III. </a:t>
            </a:r>
            <a:r>
              <a:rPr lang="en-US" sz="3200" dirty="0" err="1" smtClean="0"/>
              <a:t>Thiết</a:t>
            </a:r>
            <a:r>
              <a:rPr lang="en-US" sz="3200" dirty="0" smtClean="0"/>
              <a:t> </a:t>
            </a:r>
            <a:r>
              <a:rPr lang="en-US" sz="3200" dirty="0" err="1" smtClean="0"/>
              <a:t>kế</a:t>
            </a:r>
            <a:r>
              <a:rPr lang="en-US" sz="3200" dirty="0" smtClean="0"/>
              <a:t> </a:t>
            </a:r>
            <a:r>
              <a:rPr lang="en-US" sz="3200" dirty="0" err="1" smtClean="0"/>
              <a:t>và</a:t>
            </a:r>
            <a:r>
              <a:rPr lang="en-US" sz="3200" dirty="0" smtClean="0"/>
              <a:t> </a:t>
            </a:r>
            <a:r>
              <a:rPr lang="en-US" sz="3200" dirty="0" err="1" smtClean="0"/>
              <a:t>gia</a:t>
            </a:r>
            <a:r>
              <a:rPr lang="en-US" sz="3200" dirty="0" smtClean="0"/>
              <a:t> </a:t>
            </a:r>
            <a:r>
              <a:rPr lang="en-US" sz="3200" dirty="0" err="1" smtClean="0"/>
              <a:t>công</a:t>
            </a:r>
            <a:r>
              <a:rPr lang="en-US" sz="3200" dirty="0" smtClean="0"/>
              <a:t> </a:t>
            </a:r>
            <a:r>
              <a:rPr lang="en-US" sz="3200" dirty="0" err="1" smtClean="0"/>
              <a:t>phần</a:t>
            </a:r>
            <a:r>
              <a:rPr lang="en-US" sz="3200" dirty="0" smtClean="0"/>
              <a:t> </a:t>
            </a:r>
            <a:r>
              <a:rPr lang="en-US" sz="3200" dirty="0" err="1" smtClean="0"/>
              <a:t>cứng</a:t>
            </a:r>
            <a:endParaRPr lang="en-US" sz="3200" dirty="0"/>
          </a:p>
        </p:txBody>
      </p:sp>
      <p:sp>
        <p:nvSpPr>
          <p:cNvPr id="8" name="TextBox 7"/>
          <p:cNvSpPr txBox="1"/>
          <p:nvPr/>
        </p:nvSpPr>
        <p:spPr>
          <a:xfrm>
            <a:off x="2508341" y="4322503"/>
            <a:ext cx="60696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IV. </a:t>
            </a:r>
            <a:r>
              <a:rPr lang="en-US" sz="3200" dirty="0" err="1" smtClean="0"/>
              <a:t>Thuật</a:t>
            </a:r>
            <a:r>
              <a:rPr lang="en-US" sz="3200" dirty="0" smtClean="0"/>
              <a:t> </a:t>
            </a:r>
            <a:r>
              <a:rPr lang="en-US" sz="3200" dirty="0" err="1" smtClean="0"/>
              <a:t>toán</a:t>
            </a:r>
            <a:r>
              <a:rPr lang="en-US" sz="3200" dirty="0" smtClean="0"/>
              <a:t> </a:t>
            </a:r>
            <a:r>
              <a:rPr lang="en-US" sz="3200" dirty="0" err="1" smtClean="0"/>
              <a:t>Mathlab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768868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6296" y="256903"/>
            <a:ext cx="5638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II. </a:t>
            </a:r>
            <a:r>
              <a:rPr lang="en-US" sz="3200" b="1" dirty="0" err="1" smtClean="0"/>
              <a:t>Mô</a:t>
            </a:r>
            <a:r>
              <a:rPr lang="en-US" sz="3200" b="1" dirty="0" smtClean="0"/>
              <a:t> </a:t>
            </a:r>
            <a:r>
              <a:rPr lang="en-US" sz="3200" b="1" dirty="0" err="1" smtClean="0"/>
              <a:t>hình</a:t>
            </a:r>
            <a:r>
              <a:rPr lang="en-US" sz="3200" b="1" dirty="0" smtClean="0"/>
              <a:t> </a:t>
            </a:r>
            <a:r>
              <a:rPr lang="en-US" sz="3200" b="1" dirty="0" err="1" smtClean="0"/>
              <a:t>toán</a:t>
            </a:r>
            <a:r>
              <a:rPr lang="en-US" sz="3200" b="1" dirty="0" smtClean="0"/>
              <a:t> </a:t>
            </a:r>
            <a:r>
              <a:rPr lang="en-US" sz="3200" b="1" dirty="0" err="1" smtClean="0"/>
              <a:t>học</a:t>
            </a:r>
            <a:endParaRPr lang="en-US" sz="3200" b="1" dirty="0"/>
          </a:p>
        </p:txBody>
      </p:sp>
      <p:pic>
        <p:nvPicPr>
          <p:cNvPr id="3" name="Picture 2" descr="https://lh5.googleusercontent.com/r255Qi9VRyKVJE8yKt6nNGn22eTdWZrVFex37t7C8x6LXrPYbwcOWleMohgUrfuoeRldSAmJ7cmYTLCFN5ydtboARlH0hBxtYHTHvx68JHeiO8OjYqSfZPeznuYclueFiz--ZJ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4561" y="697271"/>
            <a:ext cx="3142706" cy="2789796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/>
          <p:cNvSpPr txBox="1"/>
          <p:nvPr/>
        </p:nvSpPr>
        <p:spPr>
          <a:xfrm>
            <a:off x="975360" y="1027612"/>
            <a:ext cx="2499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1.  </a:t>
            </a:r>
            <a:r>
              <a:rPr lang="en-US" dirty="0" err="1" smtClean="0"/>
              <a:t>Phương</a:t>
            </a:r>
            <a:r>
              <a:rPr lang="en-US" dirty="0" smtClean="0"/>
              <a:t> </a:t>
            </a:r>
            <a:r>
              <a:rPr lang="en-US" dirty="0" err="1" smtClean="0"/>
              <a:t>trình</a:t>
            </a:r>
            <a:r>
              <a:rPr lang="en-US" dirty="0" smtClean="0"/>
              <a:t> </a:t>
            </a:r>
            <a:r>
              <a:rPr lang="en-US" dirty="0" err="1" smtClean="0"/>
              <a:t>lực</a:t>
            </a:r>
            <a:r>
              <a:rPr lang="en-US" dirty="0" smtClean="0"/>
              <a:t> :</a:t>
            </a:r>
            <a:endParaRPr lang="en-US" dirty="0"/>
          </a:p>
        </p:txBody>
      </p:sp>
      <p:pic>
        <p:nvPicPr>
          <p:cNvPr id="9" name="Picture 8" descr="https://lh6.googleusercontent.com/Ta2rCipQKawvbcceO3k-asmzUgNfHByJinYNwXp1WJXfInRlZLEqVm7iO7lE8yXlm_Wgud2jYZ6wmnEvnYS_Q-gOhvokATFWNRgIpDuuqZrTLhiL5vwTa3lvJAbpYRMxm88eIiU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360" y="1568183"/>
            <a:ext cx="4192270" cy="36195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/>
          <p:cNvSpPr txBox="1"/>
          <p:nvPr/>
        </p:nvSpPr>
        <p:spPr>
          <a:xfrm>
            <a:off x="975360" y="3760088"/>
            <a:ext cx="2499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2.  </a:t>
            </a:r>
            <a:r>
              <a:rPr lang="en-US" dirty="0" err="1" smtClean="0"/>
              <a:t>Phương</a:t>
            </a:r>
            <a:r>
              <a:rPr lang="en-US" dirty="0" smtClean="0"/>
              <a:t> </a:t>
            </a:r>
            <a:r>
              <a:rPr lang="en-US" dirty="0" err="1" smtClean="0"/>
              <a:t>trình</a:t>
            </a:r>
            <a:r>
              <a:rPr lang="en-US" dirty="0" smtClean="0"/>
              <a:t> </a:t>
            </a:r>
            <a:r>
              <a:rPr lang="en-US" dirty="0" err="1" smtClean="0"/>
              <a:t>góc</a:t>
            </a:r>
            <a:r>
              <a:rPr lang="en-US" dirty="0" smtClean="0"/>
              <a:t> :</a:t>
            </a:r>
            <a:endParaRPr lang="en-US" dirty="0"/>
          </a:p>
        </p:txBody>
      </p:sp>
      <p:pic>
        <p:nvPicPr>
          <p:cNvPr id="12" name="Picture 11" descr="https://lh4.googleusercontent.com/c5oc_9im4x5wP8E1DrBQMxVSH8jpYO3u-o1f4YoGxyvbMbZ1qdwTZzsy4GP_P-IjnZoXuDXVzIcMH_g6EK8UVIqi6EdzYQkhSY-XHeuvhsXO45hE9HSP2y10iZvbImDdqyUqx8A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360" y="4129420"/>
            <a:ext cx="4095750" cy="4343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78502" y="2460818"/>
            <a:ext cx="4707914" cy="836363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4" name="Right Arrow 13"/>
          <p:cNvSpPr/>
          <p:nvPr/>
        </p:nvSpPr>
        <p:spPr>
          <a:xfrm>
            <a:off x="1584960" y="2723700"/>
            <a:ext cx="522514" cy="30882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/>
          <p:cNvSpPr/>
          <p:nvPr/>
        </p:nvSpPr>
        <p:spPr>
          <a:xfrm>
            <a:off x="1584960" y="5175944"/>
            <a:ext cx="569105" cy="28663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66164" y="4740455"/>
            <a:ext cx="7204556" cy="99956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7" name="TextBox 16"/>
          <p:cNvSpPr txBox="1"/>
          <p:nvPr/>
        </p:nvSpPr>
        <p:spPr>
          <a:xfrm>
            <a:off x="8356417" y="3545480"/>
            <a:ext cx="28389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err="1" smtClean="0"/>
              <a:t>Mô</a:t>
            </a:r>
            <a:r>
              <a:rPr lang="en-US" sz="1600" i="1" dirty="0" smtClean="0"/>
              <a:t> </a:t>
            </a:r>
            <a:r>
              <a:rPr lang="en-US" sz="1600" i="1" dirty="0" err="1" smtClean="0"/>
              <a:t>hình</a:t>
            </a:r>
            <a:r>
              <a:rPr lang="en-US" sz="1600" i="1" dirty="0" smtClean="0"/>
              <a:t> </a:t>
            </a:r>
            <a:r>
              <a:rPr lang="en-US" sz="1600" i="1" dirty="0" err="1" smtClean="0"/>
              <a:t>toán</a:t>
            </a:r>
            <a:r>
              <a:rPr lang="en-US" sz="1600" i="1" dirty="0" smtClean="0"/>
              <a:t> </a:t>
            </a:r>
            <a:r>
              <a:rPr lang="en-US" sz="1600" i="1" dirty="0" err="1" smtClean="0"/>
              <a:t>học</a:t>
            </a:r>
            <a:r>
              <a:rPr lang="en-US" sz="1600" i="1" dirty="0" smtClean="0"/>
              <a:t> con </a:t>
            </a:r>
            <a:r>
              <a:rPr lang="en-US" sz="1600" i="1" dirty="0" err="1" smtClean="0"/>
              <a:t>lắc</a:t>
            </a:r>
            <a:r>
              <a:rPr lang="en-US" sz="1600" i="1" dirty="0" smtClean="0"/>
              <a:t> </a:t>
            </a:r>
            <a:r>
              <a:rPr lang="en-US" sz="1600" i="1" dirty="0" err="1" smtClean="0"/>
              <a:t>ngược</a:t>
            </a:r>
            <a:endParaRPr lang="en-US" sz="1600" i="1" dirty="0"/>
          </a:p>
        </p:txBody>
      </p:sp>
    </p:spTree>
    <p:extLst>
      <p:ext uri="{BB962C8B-B14F-4D97-AF65-F5344CB8AC3E}">
        <p14:creationId xmlns:p14="http://schemas.microsoft.com/office/powerpoint/2010/main" val="4073646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75657" y="661852"/>
            <a:ext cx="22468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 smtClean="0"/>
              <a:t>Nội</a:t>
            </a:r>
            <a:r>
              <a:rPr lang="en-US" sz="3200" dirty="0" smtClean="0"/>
              <a:t> dung</a:t>
            </a:r>
            <a:endParaRPr lang="en-US" sz="3200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2299062" y="1619793"/>
            <a:ext cx="0" cy="36576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2508341" y="1994262"/>
            <a:ext cx="5638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I</a:t>
            </a:r>
            <a:r>
              <a:rPr lang="en-US" sz="3200" dirty="0" smtClean="0"/>
              <a:t>. </a:t>
            </a:r>
            <a:r>
              <a:rPr lang="en-US" sz="3200" dirty="0" err="1" smtClean="0"/>
              <a:t>Giới</a:t>
            </a:r>
            <a:r>
              <a:rPr lang="en-US" sz="3200" dirty="0" smtClean="0"/>
              <a:t> </a:t>
            </a:r>
            <a:r>
              <a:rPr lang="en-US" sz="3200" dirty="0" err="1" smtClean="0"/>
              <a:t>thiệu</a:t>
            </a:r>
            <a:r>
              <a:rPr lang="en-US" sz="3200" dirty="0" smtClean="0"/>
              <a:t> </a:t>
            </a:r>
            <a:r>
              <a:rPr lang="en-US" sz="3200" dirty="0" err="1" smtClean="0"/>
              <a:t>về</a:t>
            </a:r>
            <a:r>
              <a:rPr lang="en-US" sz="3200" dirty="0" smtClean="0"/>
              <a:t> con </a:t>
            </a:r>
            <a:r>
              <a:rPr lang="en-US" sz="3200" dirty="0" err="1" smtClean="0"/>
              <a:t>lắc</a:t>
            </a:r>
            <a:r>
              <a:rPr lang="en-US" sz="3200" dirty="0" smtClean="0"/>
              <a:t> </a:t>
            </a:r>
            <a:r>
              <a:rPr lang="en-US" sz="3200" dirty="0" err="1" smtClean="0"/>
              <a:t>ngược</a:t>
            </a:r>
            <a:endParaRPr lang="en-US" sz="3200" dirty="0"/>
          </a:p>
        </p:txBody>
      </p:sp>
      <p:sp>
        <p:nvSpPr>
          <p:cNvPr id="6" name="TextBox 5"/>
          <p:cNvSpPr txBox="1"/>
          <p:nvPr/>
        </p:nvSpPr>
        <p:spPr>
          <a:xfrm>
            <a:off x="2508341" y="2738845"/>
            <a:ext cx="5638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II. </a:t>
            </a:r>
            <a:r>
              <a:rPr lang="en-US" sz="3200" dirty="0" err="1" smtClean="0"/>
              <a:t>Mô</a:t>
            </a:r>
            <a:r>
              <a:rPr lang="en-US" sz="3200" dirty="0" smtClean="0"/>
              <a:t> </a:t>
            </a:r>
            <a:r>
              <a:rPr lang="en-US" sz="3200" dirty="0" err="1" smtClean="0"/>
              <a:t>hình</a:t>
            </a:r>
            <a:r>
              <a:rPr lang="en-US" sz="3200" dirty="0" smtClean="0"/>
              <a:t> </a:t>
            </a:r>
            <a:r>
              <a:rPr lang="en-US" sz="3200" dirty="0" err="1" smtClean="0"/>
              <a:t>toán</a:t>
            </a:r>
            <a:r>
              <a:rPr lang="en-US" sz="3200" dirty="0" smtClean="0"/>
              <a:t> </a:t>
            </a:r>
            <a:r>
              <a:rPr lang="en-US" sz="3200" dirty="0" err="1" smtClean="0"/>
              <a:t>học</a:t>
            </a:r>
            <a:endParaRPr lang="en-US" sz="3200" dirty="0"/>
          </a:p>
        </p:txBody>
      </p:sp>
      <p:sp>
        <p:nvSpPr>
          <p:cNvPr id="7" name="TextBox 6"/>
          <p:cNvSpPr txBox="1"/>
          <p:nvPr/>
        </p:nvSpPr>
        <p:spPr>
          <a:xfrm>
            <a:off x="2508341" y="3530674"/>
            <a:ext cx="60696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III. </a:t>
            </a:r>
            <a:r>
              <a:rPr lang="en-US" sz="3200" b="1" dirty="0" err="1" smtClean="0"/>
              <a:t>Thiết</a:t>
            </a:r>
            <a:r>
              <a:rPr lang="en-US" sz="3200" b="1" dirty="0" smtClean="0"/>
              <a:t> </a:t>
            </a:r>
            <a:r>
              <a:rPr lang="en-US" sz="3200" b="1" dirty="0" err="1" smtClean="0"/>
              <a:t>kế</a:t>
            </a:r>
            <a:r>
              <a:rPr lang="en-US" sz="3200" b="1" dirty="0" smtClean="0"/>
              <a:t> </a:t>
            </a:r>
            <a:r>
              <a:rPr lang="en-US" sz="3200" b="1" dirty="0" err="1" smtClean="0"/>
              <a:t>và</a:t>
            </a:r>
            <a:r>
              <a:rPr lang="en-US" sz="3200" b="1" dirty="0" smtClean="0"/>
              <a:t> </a:t>
            </a:r>
            <a:r>
              <a:rPr lang="en-US" sz="3200" b="1" dirty="0" err="1" smtClean="0"/>
              <a:t>gia</a:t>
            </a:r>
            <a:r>
              <a:rPr lang="en-US" sz="3200" b="1" dirty="0" smtClean="0"/>
              <a:t> </a:t>
            </a:r>
            <a:r>
              <a:rPr lang="en-US" sz="3200" b="1" dirty="0" err="1" smtClean="0"/>
              <a:t>công</a:t>
            </a:r>
            <a:r>
              <a:rPr lang="en-US" sz="3200" b="1" dirty="0" smtClean="0"/>
              <a:t> </a:t>
            </a:r>
            <a:r>
              <a:rPr lang="en-US" sz="3200" b="1" dirty="0" err="1" smtClean="0"/>
              <a:t>phần</a:t>
            </a:r>
            <a:r>
              <a:rPr lang="en-US" sz="3200" b="1" dirty="0" smtClean="0"/>
              <a:t> </a:t>
            </a:r>
            <a:r>
              <a:rPr lang="en-US" sz="3200" b="1" dirty="0" err="1" smtClean="0"/>
              <a:t>cứng</a:t>
            </a:r>
            <a:endParaRPr lang="en-US" sz="32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2508341" y="4322503"/>
            <a:ext cx="60696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IV. </a:t>
            </a:r>
            <a:r>
              <a:rPr lang="en-US" sz="3200" dirty="0" err="1" smtClean="0"/>
              <a:t>Thuật</a:t>
            </a:r>
            <a:r>
              <a:rPr lang="en-US" sz="3200" dirty="0" smtClean="0"/>
              <a:t> </a:t>
            </a:r>
            <a:r>
              <a:rPr lang="en-US" sz="3200" dirty="0" err="1" smtClean="0"/>
              <a:t>toán</a:t>
            </a:r>
            <a:r>
              <a:rPr lang="en-US" sz="3200" dirty="0" smtClean="0"/>
              <a:t> </a:t>
            </a:r>
            <a:r>
              <a:rPr lang="en-US" sz="3200" dirty="0" err="1" smtClean="0"/>
              <a:t>Mathlab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843321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10169" y="325919"/>
            <a:ext cx="60696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III. </a:t>
            </a:r>
            <a:r>
              <a:rPr lang="en-US" sz="3200" b="1" dirty="0" err="1" smtClean="0"/>
              <a:t>Thiết</a:t>
            </a:r>
            <a:r>
              <a:rPr lang="en-US" sz="3200" b="1" dirty="0" smtClean="0"/>
              <a:t> </a:t>
            </a:r>
            <a:r>
              <a:rPr lang="en-US" sz="3200" b="1" dirty="0" err="1" smtClean="0"/>
              <a:t>kế</a:t>
            </a:r>
            <a:r>
              <a:rPr lang="en-US" sz="3200" b="1" dirty="0" smtClean="0"/>
              <a:t> </a:t>
            </a:r>
            <a:r>
              <a:rPr lang="en-US" sz="3200" b="1" dirty="0" err="1" smtClean="0"/>
              <a:t>và</a:t>
            </a:r>
            <a:r>
              <a:rPr lang="en-US" sz="3200" b="1" dirty="0" smtClean="0"/>
              <a:t> </a:t>
            </a:r>
            <a:r>
              <a:rPr lang="en-US" sz="3200" b="1" dirty="0" err="1" smtClean="0"/>
              <a:t>gia</a:t>
            </a:r>
            <a:r>
              <a:rPr lang="en-US" sz="3200" b="1" dirty="0" smtClean="0"/>
              <a:t> </a:t>
            </a:r>
            <a:r>
              <a:rPr lang="en-US" sz="3200" b="1" dirty="0" err="1" smtClean="0"/>
              <a:t>công</a:t>
            </a:r>
            <a:r>
              <a:rPr lang="en-US" sz="3200" b="1" dirty="0" smtClean="0"/>
              <a:t> </a:t>
            </a:r>
            <a:r>
              <a:rPr lang="en-US" sz="3200" b="1" dirty="0" err="1" smtClean="0"/>
              <a:t>phần</a:t>
            </a:r>
            <a:r>
              <a:rPr lang="en-US" sz="3200" b="1" dirty="0" smtClean="0"/>
              <a:t> </a:t>
            </a:r>
            <a:r>
              <a:rPr lang="en-US" sz="3200" b="1" dirty="0" err="1" smtClean="0"/>
              <a:t>cứng</a:t>
            </a:r>
            <a:endParaRPr lang="en-US" sz="32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1271451" y="1105988"/>
            <a:ext cx="40581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1. </a:t>
            </a:r>
            <a:r>
              <a:rPr lang="en-US" dirty="0" err="1" smtClean="0"/>
              <a:t>Thiết</a:t>
            </a:r>
            <a:r>
              <a:rPr lang="en-US" dirty="0" smtClean="0"/>
              <a:t> </a:t>
            </a:r>
            <a:r>
              <a:rPr lang="en-US" dirty="0" err="1" smtClean="0"/>
              <a:t>kế</a:t>
            </a:r>
            <a:r>
              <a:rPr lang="en-US" dirty="0" smtClean="0"/>
              <a:t> 3D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2006" y="1740898"/>
            <a:ext cx="2662670" cy="36409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1863" y="1746433"/>
            <a:ext cx="3320143" cy="3635464"/>
          </a:xfrm>
          <a:prstGeom prst="rect">
            <a:avLst/>
          </a:prstGeom>
        </p:spPr>
      </p:pic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5995295"/>
              </p:ext>
            </p:extLst>
          </p:nvPr>
        </p:nvGraphicFramePr>
        <p:xfrm>
          <a:off x="810169" y="1938864"/>
          <a:ext cx="4433754" cy="2802552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2216877">
                  <a:extLst>
                    <a:ext uri="{9D8B030D-6E8A-4147-A177-3AD203B41FA5}">
                      <a16:colId xmlns:a16="http://schemas.microsoft.com/office/drawing/2014/main" val="1618873631"/>
                    </a:ext>
                  </a:extLst>
                </a:gridCol>
                <a:gridCol w="2216877">
                  <a:extLst>
                    <a:ext uri="{9D8B030D-6E8A-4147-A177-3AD203B41FA5}">
                      <a16:colId xmlns:a16="http://schemas.microsoft.com/office/drawing/2014/main" val="3227348703"/>
                    </a:ext>
                  </a:extLst>
                </a:gridCol>
              </a:tblGrid>
              <a:tr h="700638">
                <a:tc>
                  <a:txBody>
                    <a:bodyPr/>
                    <a:lstStyle/>
                    <a:p>
                      <a:r>
                        <a:rPr lang="en-US" b="0" dirty="0" err="1" smtClean="0">
                          <a:solidFill>
                            <a:schemeClr val="tx1"/>
                          </a:solidFill>
                        </a:rPr>
                        <a:t>Tên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 err="1" smtClean="0"/>
                        <a:t>Giá</a:t>
                      </a:r>
                      <a:r>
                        <a:rPr lang="en-US" b="0" baseline="0" dirty="0" smtClean="0"/>
                        <a:t> </a:t>
                      </a:r>
                      <a:r>
                        <a:rPr lang="en-US" b="0" baseline="0" dirty="0" err="1" smtClean="0"/>
                        <a:t>trị</a:t>
                      </a:r>
                      <a:endParaRPr 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6250510"/>
                  </a:ext>
                </a:extLst>
              </a:tr>
              <a:tr h="700638">
                <a:tc>
                  <a:txBody>
                    <a:bodyPr/>
                    <a:lstStyle/>
                    <a:p>
                      <a:r>
                        <a:rPr lang="en-US" b="0" dirty="0" err="1" smtClean="0">
                          <a:solidFill>
                            <a:schemeClr val="tx1"/>
                          </a:solidFill>
                        </a:rPr>
                        <a:t>Trọng</a:t>
                      </a:r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b="0" dirty="0" err="1" smtClean="0">
                          <a:solidFill>
                            <a:schemeClr val="tx1"/>
                          </a:solidFill>
                        </a:rPr>
                        <a:t>lượng</a:t>
                      </a:r>
                      <a:r>
                        <a:rPr lang="en-US" b="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b="0" baseline="0" dirty="0" err="1" smtClean="0">
                          <a:solidFill>
                            <a:schemeClr val="tx1"/>
                          </a:solidFill>
                        </a:rPr>
                        <a:t>xe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1,44kg</a:t>
                      </a:r>
                      <a:endParaRPr 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8935533"/>
                  </a:ext>
                </a:extLst>
              </a:tr>
              <a:tr h="700638">
                <a:tc>
                  <a:txBody>
                    <a:bodyPr/>
                    <a:lstStyle/>
                    <a:p>
                      <a:r>
                        <a:rPr lang="en-US" b="0" dirty="0" err="1" smtClean="0">
                          <a:solidFill>
                            <a:schemeClr val="tx1"/>
                          </a:solidFill>
                        </a:rPr>
                        <a:t>Trọng</a:t>
                      </a:r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b="0" dirty="0" err="1" smtClean="0">
                          <a:solidFill>
                            <a:schemeClr val="tx1"/>
                          </a:solidFill>
                        </a:rPr>
                        <a:t>lượng</a:t>
                      </a:r>
                      <a:r>
                        <a:rPr lang="en-US" b="0" baseline="0" dirty="0" smtClean="0">
                          <a:solidFill>
                            <a:schemeClr val="tx1"/>
                          </a:solidFill>
                        </a:rPr>
                        <a:t> con </a:t>
                      </a:r>
                      <a:r>
                        <a:rPr lang="en-US" b="0" baseline="0" dirty="0" err="1" smtClean="0">
                          <a:solidFill>
                            <a:schemeClr val="tx1"/>
                          </a:solidFill>
                        </a:rPr>
                        <a:t>lắc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0.27kg</a:t>
                      </a:r>
                      <a:endParaRPr 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3145094"/>
                  </a:ext>
                </a:extLst>
              </a:tr>
              <a:tr h="700638">
                <a:tc>
                  <a:txBody>
                    <a:bodyPr/>
                    <a:lstStyle/>
                    <a:p>
                      <a:r>
                        <a:rPr lang="en-US" b="0" dirty="0" err="1" smtClean="0">
                          <a:solidFill>
                            <a:schemeClr val="tx1"/>
                          </a:solidFill>
                        </a:rPr>
                        <a:t>Chiều</a:t>
                      </a:r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b="0" dirty="0" err="1" smtClean="0">
                          <a:solidFill>
                            <a:schemeClr val="tx1"/>
                          </a:solidFill>
                        </a:rPr>
                        <a:t>dài</a:t>
                      </a:r>
                      <a:r>
                        <a:rPr lang="en-US" b="0" baseline="0" dirty="0" smtClean="0">
                          <a:solidFill>
                            <a:schemeClr val="tx1"/>
                          </a:solidFill>
                        </a:rPr>
                        <a:t> con </a:t>
                      </a:r>
                      <a:r>
                        <a:rPr lang="en-US" b="0" baseline="0" dirty="0" err="1" smtClean="0">
                          <a:solidFill>
                            <a:schemeClr val="tx1"/>
                          </a:solidFill>
                        </a:rPr>
                        <a:t>lắc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0.5 m</a:t>
                      </a:r>
                      <a:endParaRPr 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853391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7444752" y="5538652"/>
            <a:ext cx="27540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err="1" smtClean="0"/>
              <a:t>Mô</a:t>
            </a:r>
            <a:r>
              <a:rPr lang="en-US" sz="1600" i="1" dirty="0" smtClean="0"/>
              <a:t> </a:t>
            </a:r>
            <a:r>
              <a:rPr lang="en-US" sz="1600" i="1" dirty="0" err="1" smtClean="0"/>
              <a:t>phỏng</a:t>
            </a:r>
            <a:r>
              <a:rPr lang="en-US" sz="1600" i="1" dirty="0" smtClean="0"/>
              <a:t> 3D </a:t>
            </a:r>
            <a:r>
              <a:rPr lang="en-US" sz="1600" i="1" dirty="0" err="1" smtClean="0"/>
              <a:t>xe</a:t>
            </a:r>
            <a:r>
              <a:rPr lang="en-US" sz="1600" i="1" dirty="0" smtClean="0"/>
              <a:t> con </a:t>
            </a:r>
            <a:r>
              <a:rPr lang="en-US" sz="1600" i="1" dirty="0" err="1" smtClean="0"/>
              <a:t>lắc</a:t>
            </a:r>
            <a:r>
              <a:rPr lang="en-US" sz="1600" i="1" dirty="0" smtClean="0"/>
              <a:t> </a:t>
            </a:r>
            <a:r>
              <a:rPr lang="en-US" sz="1600" i="1" dirty="0" err="1" smtClean="0"/>
              <a:t>ngược</a:t>
            </a:r>
            <a:endParaRPr lang="en-US" sz="1600" i="1" dirty="0"/>
          </a:p>
        </p:txBody>
      </p:sp>
    </p:spTree>
    <p:extLst>
      <p:ext uri="{BB962C8B-B14F-4D97-AF65-F5344CB8AC3E}">
        <p14:creationId xmlns:p14="http://schemas.microsoft.com/office/powerpoint/2010/main" val="1653277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10169" y="325919"/>
            <a:ext cx="60696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III. </a:t>
            </a:r>
            <a:r>
              <a:rPr lang="en-US" sz="3200" b="1" dirty="0" err="1" smtClean="0"/>
              <a:t>Thiết</a:t>
            </a:r>
            <a:r>
              <a:rPr lang="en-US" sz="3200" b="1" dirty="0" smtClean="0"/>
              <a:t> </a:t>
            </a:r>
            <a:r>
              <a:rPr lang="en-US" sz="3200" b="1" dirty="0" err="1" smtClean="0"/>
              <a:t>kế</a:t>
            </a:r>
            <a:r>
              <a:rPr lang="en-US" sz="3200" b="1" dirty="0" smtClean="0"/>
              <a:t> </a:t>
            </a:r>
            <a:r>
              <a:rPr lang="en-US" sz="3200" b="1" dirty="0" err="1" smtClean="0"/>
              <a:t>và</a:t>
            </a:r>
            <a:r>
              <a:rPr lang="en-US" sz="3200" b="1" dirty="0" smtClean="0"/>
              <a:t> </a:t>
            </a:r>
            <a:r>
              <a:rPr lang="en-US" sz="3200" b="1" dirty="0" err="1" smtClean="0"/>
              <a:t>gia</a:t>
            </a:r>
            <a:r>
              <a:rPr lang="en-US" sz="3200" b="1" dirty="0" smtClean="0"/>
              <a:t> </a:t>
            </a:r>
            <a:r>
              <a:rPr lang="en-US" sz="3200" b="1" dirty="0" err="1" smtClean="0"/>
              <a:t>công</a:t>
            </a:r>
            <a:r>
              <a:rPr lang="en-US" sz="3200" b="1" dirty="0" smtClean="0"/>
              <a:t> </a:t>
            </a:r>
            <a:r>
              <a:rPr lang="en-US" sz="3200" b="1" dirty="0" err="1" smtClean="0"/>
              <a:t>phần</a:t>
            </a:r>
            <a:r>
              <a:rPr lang="en-US" sz="3200" b="1" dirty="0" smtClean="0"/>
              <a:t> </a:t>
            </a:r>
            <a:r>
              <a:rPr lang="en-US" sz="3200" b="1" dirty="0" err="1" smtClean="0"/>
              <a:t>cứng</a:t>
            </a:r>
            <a:endParaRPr lang="en-US" sz="32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1271451" y="1045064"/>
            <a:ext cx="40581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  <a:r>
              <a:rPr lang="en-US" dirty="0" smtClean="0"/>
              <a:t>. Hardware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6374711" y="522308"/>
            <a:ext cx="3635331" cy="1554158"/>
            <a:chOff x="3729348" y="527404"/>
            <a:chExt cx="4384868" cy="2286000"/>
          </a:xfrm>
        </p:grpSpPr>
        <p:pic>
          <p:nvPicPr>
            <p:cNvPr id="14" name="Picture 6" descr="https://lh4.googleusercontent.com/3JqHAhfgvdi8zWGoOv09k2_1sYsKtcYzFe7SfbmcoYfc-QsMNhjTHDn8hNDxP9zD1Y1YlMEhWQt2_ZBH9cyoblHBlZD4DYojpehX-4LV5N50HokkVJuBhCfRBOqe-yo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084" b="13865"/>
            <a:stretch/>
          </p:blipFill>
          <p:spPr bwMode="auto">
            <a:xfrm>
              <a:off x="5108315" y="527404"/>
              <a:ext cx="3005901" cy="228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/>
            <p:cNvSpPr txBox="1"/>
            <p:nvPr/>
          </p:nvSpPr>
          <p:spPr>
            <a:xfrm>
              <a:off x="3729348" y="1347239"/>
              <a:ext cx="137896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 smtClean="0"/>
                <a:t>Controller</a:t>
              </a:r>
            </a:p>
            <a:p>
              <a:pPr algn="ctr"/>
              <a:r>
                <a:rPr lang="en-US" dirty="0" smtClean="0"/>
                <a:t>Arduino Uno</a:t>
              </a:r>
              <a:endParaRPr lang="en-US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7295448" y="2857185"/>
            <a:ext cx="2563374" cy="1118994"/>
            <a:chOff x="4955278" y="3193831"/>
            <a:chExt cx="3091894" cy="1645920"/>
          </a:xfrm>
        </p:grpSpPr>
        <p:pic>
          <p:nvPicPr>
            <p:cNvPr id="17" name="Picture 2" descr="TÀI LIỆU PIC: Giao tiếp modul MPU6050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24189" y="3193831"/>
              <a:ext cx="1922983" cy="16459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TextBox 17"/>
            <p:cNvSpPr txBox="1"/>
            <p:nvPr/>
          </p:nvSpPr>
          <p:spPr>
            <a:xfrm>
              <a:off x="4955278" y="3693625"/>
              <a:ext cx="116891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 smtClean="0"/>
                <a:t>Sensor</a:t>
              </a:r>
            </a:p>
            <a:p>
              <a:pPr algn="ctr"/>
              <a:r>
                <a:rPr lang="en-US" dirty="0" smtClean="0"/>
                <a:t>MPU 6050</a:t>
              </a:r>
              <a:endParaRPr lang="en-US" dirty="0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6339839" y="4293861"/>
            <a:ext cx="3547855" cy="1709373"/>
            <a:chOff x="828959" y="4343695"/>
            <a:chExt cx="4279356" cy="2514305"/>
          </a:xfrm>
        </p:grpSpPr>
        <p:grpSp>
          <p:nvGrpSpPr>
            <p:cNvPr id="20" name="Group 19"/>
            <p:cNvGrpSpPr/>
            <p:nvPr/>
          </p:nvGrpSpPr>
          <p:grpSpPr>
            <a:xfrm>
              <a:off x="2969212" y="4343695"/>
              <a:ext cx="2139103" cy="2514305"/>
              <a:chOff x="5364356" y="4572295"/>
              <a:chExt cx="2139103" cy="2514305"/>
            </a:xfrm>
          </p:grpSpPr>
          <p:pic>
            <p:nvPicPr>
              <p:cNvPr id="22" name="Picture 4" descr="Stepper Motor - 3V (400 steps/rev)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5944" b="1201"/>
              <a:stretch/>
            </p:blipFill>
            <p:spPr bwMode="auto">
              <a:xfrm>
                <a:off x="5364356" y="4572295"/>
                <a:ext cx="2139103" cy="25143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3" name="Picture 8" descr="A4988 Stepper Motor Driver | Xenyl Technology"/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3758" t="25003" r="18348" b="23945"/>
              <a:stretch/>
            </p:blipFill>
            <p:spPr bwMode="auto">
              <a:xfrm>
                <a:off x="5364356" y="5200710"/>
                <a:ext cx="918699" cy="810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1" name="TextBox 20"/>
            <p:cNvSpPr txBox="1"/>
            <p:nvPr/>
          </p:nvSpPr>
          <p:spPr>
            <a:xfrm>
              <a:off x="828959" y="5277681"/>
              <a:ext cx="224875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 smtClean="0"/>
                <a:t>Actuator</a:t>
              </a:r>
            </a:p>
            <a:p>
              <a:pPr algn="ctr"/>
              <a:r>
                <a:rPr lang="en-US" dirty="0" smtClean="0"/>
                <a:t>Stepper motor + drive</a:t>
              </a:r>
              <a:endParaRPr lang="en-US" dirty="0"/>
            </a:p>
          </p:txBody>
        </p:sp>
      </p:grpSp>
      <p:cxnSp>
        <p:nvCxnSpPr>
          <p:cNvPr id="24" name="Straight Arrow Connector 23"/>
          <p:cNvCxnSpPr>
            <a:stCxn id="33" idx="3"/>
            <a:endCxn id="15" idx="1"/>
          </p:cNvCxnSpPr>
          <p:nvPr/>
        </p:nvCxnSpPr>
        <p:spPr>
          <a:xfrm flipV="1">
            <a:off x="3609589" y="1299387"/>
            <a:ext cx="2765122" cy="2117296"/>
          </a:xfrm>
          <a:prstGeom prst="straightConnector1">
            <a:avLst/>
          </a:prstGeom>
          <a:ln w="38100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33" idx="3"/>
          </p:cNvCxnSpPr>
          <p:nvPr/>
        </p:nvCxnSpPr>
        <p:spPr>
          <a:xfrm flipV="1">
            <a:off x="3609589" y="3392314"/>
            <a:ext cx="3685859" cy="24369"/>
          </a:xfrm>
          <a:prstGeom prst="straightConnector1">
            <a:avLst/>
          </a:prstGeom>
          <a:ln w="38100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33" idx="3"/>
          </p:cNvCxnSpPr>
          <p:nvPr/>
        </p:nvCxnSpPr>
        <p:spPr>
          <a:xfrm>
            <a:off x="3609589" y="3416683"/>
            <a:ext cx="2765122" cy="1731863"/>
          </a:xfrm>
          <a:prstGeom prst="straightConnector1">
            <a:avLst/>
          </a:prstGeom>
          <a:ln w="38100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1811431" y="2808953"/>
            <a:ext cx="1798158" cy="121545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 </a:t>
            </a:r>
            <a:r>
              <a:rPr lang="en-US" dirty="0" err="1" smtClean="0">
                <a:solidFill>
                  <a:schemeClr val="tx1"/>
                </a:solidFill>
              </a:rPr>
              <a:t>lắc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ngược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2470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125</TotalTime>
  <Words>445</Words>
  <Application>Microsoft Office PowerPoint</Application>
  <PresentationFormat>Widescreen</PresentationFormat>
  <Paragraphs>80</Paragraphs>
  <Slides>16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Calibri Light</vt:lpstr>
      <vt:lpstr>Times New Roman</vt:lpstr>
      <vt:lpstr>Retrospect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Đông Mo</dc:creator>
  <cp:lastModifiedBy>Đông Mo</cp:lastModifiedBy>
  <cp:revision>17</cp:revision>
  <dcterms:created xsi:type="dcterms:W3CDTF">2021-08-18T02:50:37Z</dcterms:created>
  <dcterms:modified xsi:type="dcterms:W3CDTF">2021-08-18T18:01:19Z</dcterms:modified>
</cp:coreProperties>
</file>